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256" r:id="rId6"/>
    <p:sldId id="267" r:id="rId7"/>
    <p:sldId id="259" r:id="rId8"/>
    <p:sldId id="260" r:id="rId9"/>
    <p:sldId id="261" r:id="rId10"/>
    <p:sldId id="262" r:id="rId11"/>
    <p:sldId id="266" r:id="rId12"/>
    <p:sldId id="263" r:id="rId13"/>
  </p:sldIdLst>
  <p:sldSz cx="12192000" cy="6858000"/>
  <p:notesSz cx="6797675" cy="9926638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E9"/>
    <a:srgbClr val="E1D8C1"/>
    <a:srgbClr val="3D3935"/>
    <a:srgbClr val="7494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98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40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FB2DE-1CAF-4428-B774-048A1CF97C9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DAA9A0E1-56A0-49F8-83D7-0759201B2395}">
      <dgm:prSet phldrT="[Tekst]" custT="1"/>
      <dgm:spPr/>
      <dgm:t>
        <a:bodyPr/>
        <a:lstStyle/>
        <a:p>
          <a:endParaRPr lang="et-EE" sz="2400" kern="1200" dirty="0"/>
        </a:p>
        <a:p>
          <a:r>
            <a:rPr lang="et-EE" sz="1800" kern="1200" dirty="0">
              <a:latin typeface="Poppins" panose="00000500000000000000" pitchFamily="2" charset="-70"/>
              <a:ea typeface="Microsoft YaHei" panose="020B0503020204020204" pitchFamily="34" charset="-122"/>
              <a:cs typeface="Poppins" panose="00000500000000000000" pitchFamily="2" charset="-70"/>
            </a:rPr>
            <a:t>KLIM(2)</a:t>
          </a:r>
        </a:p>
      </dgm:t>
    </dgm:pt>
    <dgm:pt modelId="{FEEA4B57-FACC-44E6-8A52-4FCEBDBFAAE7}" type="parTrans" cxnId="{6901B3A4-B10B-4DC9-9B00-6A47149C69F7}">
      <dgm:prSet/>
      <dgm:spPr/>
      <dgm:t>
        <a:bodyPr/>
        <a:lstStyle/>
        <a:p>
          <a:endParaRPr lang="et-EE"/>
        </a:p>
      </dgm:t>
    </dgm:pt>
    <dgm:pt modelId="{7BD4CCBE-ADDE-44FA-966E-302C660638F6}" type="sibTrans" cxnId="{6901B3A4-B10B-4DC9-9B00-6A47149C69F7}">
      <dgm:prSet/>
      <dgm:spPr/>
      <dgm:t>
        <a:bodyPr/>
        <a:lstStyle/>
        <a:p>
          <a:endParaRPr lang="et-EE"/>
        </a:p>
      </dgm:t>
    </dgm:pt>
    <dgm:pt modelId="{CB89F259-83A7-4324-847B-72990F76D391}">
      <dgm:prSet phldrT="[Tekst]" custT="1"/>
      <dgm:spPr/>
      <dgm:t>
        <a:bodyPr/>
        <a:lstStyle/>
        <a:p>
          <a:r>
            <a:rPr lang="et-EE" sz="1800" dirty="0">
              <a:latin typeface="Poppins" panose="00000500000000000000" pitchFamily="2" charset="-70"/>
              <a:cs typeface="Poppins" panose="00000500000000000000" pitchFamily="2" charset="-70"/>
            </a:rPr>
            <a:t>KAUR(3), KEA(1), EKUK(1), EMÜ(1), RMK(1)</a:t>
          </a:r>
        </a:p>
      </dgm:t>
    </dgm:pt>
    <dgm:pt modelId="{F0C5AF9F-2538-4507-B914-6B2EC16DC2B3}" type="parTrans" cxnId="{37616F31-0A28-410E-BD68-710F9F7F2BE0}">
      <dgm:prSet/>
      <dgm:spPr/>
      <dgm:t>
        <a:bodyPr/>
        <a:lstStyle/>
        <a:p>
          <a:endParaRPr lang="et-EE"/>
        </a:p>
      </dgm:t>
    </dgm:pt>
    <dgm:pt modelId="{D1210D2F-76BF-48A9-8B9C-17687EE48274}" type="sibTrans" cxnId="{37616F31-0A28-410E-BD68-710F9F7F2BE0}">
      <dgm:prSet/>
      <dgm:spPr/>
      <dgm:t>
        <a:bodyPr/>
        <a:lstStyle/>
        <a:p>
          <a:endParaRPr lang="et-EE"/>
        </a:p>
      </dgm:t>
    </dgm:pt>
    <dgm:pt modelId="{E92F0BFE-05D7-4C18-8280-92607E1F1A1B}">
      <dgm:prSet phldrT="[Tekst]" custT="1"/>
      <dgm:spPr/>
      <dgm:t>
        <a:bodyPr/>
        <a:lstStyle/>
        <a:p>
          <a:r>
            <a:rPr lang="et-EE" sz="1800" dirty="0">
              <a:latin typeface="Poppins" panose="00000500000000000000" pitchFamily="2" charset="-70"/>
              <a:cs typeface="Poppins" panose="00000500000000000000" pitchFamily="2" charset="-70"/>
            </a:rPr>
            <a:t>KEMIT, EGT, TÜ, TALTECH, TLÜ, ELF, WE, ELM, EPFU, THC, </a:t>
          </a:r>
          <a:r>
            <a:rPr lang="et-EE" sz="1800" dirty="0" err="1">
              <a:latin typeface="Poppins" panose="00000500000000000000" pitchFamily="2" charset="-70"/>
              <a:cs typeface="Poppins" panose="00000500000000000000" pitchFamily="2" charset="-70"/>
            </a:rPr>
            <a:t>Lynx</a:t>
          </a:r>
          <a:r>
            <a:rPr lang="et-EE" sz="1800" dirty="0">
              <a:latin typeface="Poppins" panose="00000500000000000000" pitchFamily="2" charset="-70"/>
              <a:cs typeface="Poppins" panose="00000500000000000000" pitchFamily="2" charset="-70"/>
            </a:rPr>
            <a:t>, PÄ* </a:t>
          </a:r>
        </a:p>
      </dgm:t>
    </dgm:pt>
    <dgm:pt modelId="{41364818-F510-4CD8-BBAD-D860D1A752C6}" type="parTrans" cxnId="{3172B5D9-35E3-403C-B063-0E30F31281BD}">
      <dgm:prSet/>
      <dgm:spPr/>
      <dgm:t>
        <a:bodyPr/>
        <a:lstStyle/>
        <a:p>
          <a:endParaRPr lang="et-EE"/>
        </a:p>
      </dgm:t>
    </dgm:pt>
    <dgm:pt modelId="{E1CD5067-0F0F-4A70-8C83-EFC8ACB865E6}" type="sibTrans" cxnId="{3172B5D9-35E3-403C-B063-0E30F31281BD}">
      <dgm:prSet/>
      <dgm:spPr/>
      <dgm:t>
        <a:bodyPr/>
        <a:lstStyle/>
        <a:p>
          <a:endParaRPr lang="et-EE"/>
        </a:p>
      </dgm:t>
    </dgm:pt>
    <dgm:pt modelId="{8AAC25AB-5FCE-4FC2-95C7-5E80F220DBD1}" type="pres">
      <dgm:prSet presAssocID="{262FB2DE-1CAF-4428-B774-048A1CF97C96}" presName="Name0" presStyleCnt="0">
        <dgm:presLayoutVars>
          <dgm:dir/>
          <dgm:animLvl val="lvl"/>
          <dgm:resizeHandles val="exact"/>
        </dgm:presLayoutVars>
      </dgm:prSet>
      <dgm:spPr/>
    </dgm:pt>
    <dgm:pt modelId="{20777706-7BB2-4388-A8C5-C485D7C72F75}" type="pres">
      <dgm:prSet presAssocID="{DAA9A0E1-56A0-49F8-83D7-0759201B2395}" presName="Name8" presStyleCnt="0"/>
      <dgm:spPr/>
    </dgm:pt>
    <dgm:pt modelId="{F6E6AF00-FECF-4C8D-ADC7-75A03171C66B}" type="pres">
      <dgm:prSet presAssocID="{DAA9A0E1-56A0-49F8-83D7-0759201B2395}" presName="level" presStyleLbl="node1" presStyleIdx="0" presStyleCnt="3">
        <dgm:presLayoutVars>
          <dgm:chMax val="1"/>
          <dgm:bulletEnabled val="1"/>
        </dgm:presLayoutVars>
      </dgm:prSet>
      <dgm:spPr/>
    </dgm:pt>
    <dgm:pt modelId="{7526435D-61DE-408C-A53D-868D48B3F526}" type="pres">
      <dgm:prSet presAssocID="{DAA9A0E1-56A0-49F8-83D7-0759201B23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2743AD-3931-433A-B1FE-53271203CAAE}" type="pres">
      <dgm:prSet presAssocID="{CB89F259-83A7-4324-847B-72990F76D391}" presName="Name8" presStyleCnt="0"/>
      <dgm:spPr/>
    </dgm:pt>
    <dgm:pt modelId="{92149C08-B6AC-4D34-B531-D121F10AA488}" type="pres">
      <dgm:prSet presAssocID="{CB89F259-83A7-4324-847B-72990F76D391}" presName="level" presStyleLbl="node1" presStyleIdx="1" presStyleCnt="3">
        <dgm:presLayoutVars>
          <dgm:chMax val="1"/>
          <dgm:bulletEnabled val="1"/>
        </dgm:presLayoutVars>
      </dgm:prSet>
      <dgm:spPr/>
    </dgm:pt>
    <dgm:pt modelId="{833AD77C-22F6-4A53-B182-AF40D39C7C00}" type="pres">
      <dgm:prSet presAssocID="{CB89F259-83A7-4324-847B-72990F76D3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FCB54D-3860-48F1-9E2E-C91DCEA54013}" type="pres">
      <dgm:prSet presAssocID="{E92F0BFE-05D7-4C18-8280-92607E1F1A1B}" presName="Name8" presStyleCnt="0"/>
      <dgm:spPr/>
    </dgm:pt>
    <dgm:pt modelId="{C5A6461C-9C5B-47F3-B076-7E36B7AC02F9}" type="pres">
      <dgm:prSet presAssocID="{E92F0BFE-05D7-4C18-8280-92607E1F1A1B}" presName="level" presStyleLbl="node1" presStyleIdx="2" presStyleCnt="3">
        <dgm:presLayoutVars>
          <dgm:chMax val="1"/>
          <dgm:bulletEnabled val="1"/>
        </dgm:presLayoutVars>
      </dgm:prSet>
      <dgm:spPr/>
    </dgm:pt>
    <dgm:pt modelId="{C308E9D5-2C91-4089-8CD1-D889DD609D60}" type="pres">
      <dgm:prSet presAssocID="{E92F0BFE-05D7-4C18-8280-92607E1F1A1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7CF8708-CD25-4171-8E81-C259E2D99769}" type="presOf" srcId="{CB89F259-83A7-4324-847B-72990F76D391}" destId="{92149C08-B6AC-4D34-B531-D121F10AA488}" srcOrd="0" destOrd="0" presId="urn:microsoft.com/office/officeart/2005/8/layout/pyramid1"/>
    <dgm:cxn modelId="{A1BAE108-12C0-423C-868A-28EFFFDAAFFB}" type="presOf" srcId="{262FB2DE-1CAF-4428-B774-048A1CF97C96}" destId="{8AAC25AB-5FCE-4FC2-95C7-5E80F220DBD1}" srcOrd="0" destOrd="0" presId="urn:microsoft.com/office/officeart/2005/8/layout/pyramid1"/>
    <dgm:cxn modelId="{2D72010F-7FE7-4C77-BD94-09508DE9CF17}" type="presOf" srcId="{DAA9A0E1-56A0-49F8-83D7-0759201B2395}" destId="{F6E6AF00-FECF-4C8D-ADC7-75A03171C66B}" srcOrd="0" destOrd="0" presId="urn:microsoft.com/office/officeart/2005/8/layout/pyramid1"/>
    <dgm:cxn modelId="{1030AC1C-E79A-469D-BFF8-5BE3B9239D57}" type="presOf" srcId="{DAA9A0E1-56A0-49F8-83D7-0759201B2395}" destId="{7526435D-61DE-408C-A53D-868D48B3F526}" srcOrd="1" destOrd="0" presId="urn:microsoft.com/office/officeart/2005/8/layout/pyramid1"/>
    <dgm:cxn modelId="{37616F31-0A28-410E-BD68-710F9F7F2BE0}" srcId="{262FB2DE-1CAF-4428-B774-048A1CF97C96}" destId="{CB89F259-83A7-4324-847B-72990F76D391}" srcOrd="1" destOrd="0" parTransId="{F0C5AF9F-2538-4507-B914-6B2EC16DC2B3}" sibTransId="{D1210D2F-76BF-48A9-8B9C-17687EE48274}"/>
    <dgm:cxn modelId="{2F708966-C602-42F5-B488-28160E1653B7}" type="presOf" srcId="{CB89F259-83A7-4324-847B-72990F76D391}" destId="{833AD77C-22F6-4A53-B182-AF40D39C7C00}" srcOrd="1" destOrd="0" presId="urn:microsoft.com/office/officeart/2005/8/layout/pyramid1"/>
    <dgm:cxn modelId="{6901B3A4-B10B-4DC9-9B00-6A47149C69F7}" srcId="{262FB2DE-1CAF-4428-B774-048A1CF97C96}" destId="{DAA9A0E1-56A0-49F8-83D7-0759201B2395}" srcOrd="0" destOrd="0" parTransId="{FEEA4B57-FACC-44E6-8A52-4FCEBDBFAAE7}" sibTransId="{7BD4CCBE-ADDE-44FA-966E-302C660638F6}"/>
    <dgm:cxn modelId="{CCA835C8-B9D5-4EE0-B7A1-71ED82879A5A}" type="presOf" srcId="{E92F0BFE-05D7-4C18-8280-92607E1F1A1B}" destId="{C308E9D5-2C91-4089-8CD1-D889DD609D60}" srcOrd="1" destOrd="0" presId="urn:microsoft.com/office/officeart/2005/8/layout/pyramid1"/>
    <dgm:cxn modelId="{3172B5D9-35E3-403C-B063-0E30F31281BD}" srcId="{262FB2DE-1CAF-4428-B774-048A1CF97C96}" destId="{E92F0BFE-05D7-4C18-8280-92607E1F1A1B}" srcOrd="2" destOrd="0" parTransId="{41364818-F510-4CD8-BBAD-D860D1A752C6}" sibTransId="{E1CD5067-0F0F-4A70-8C83-EFC8ACB865E6}"/>
    <dgm:cxn modelId="{39DFA7EF-2363-433F-A813-B9E67FD5EB63}" type="presOf" srcId="{E92F0BFE-05D7-4C18-8280-92607E1F1A1B}" destId="{C5A6461C-9C5B-47F3-B076-7E36B7AC02F9}" srcOrd="0" destOrd="0" presId="urn:microsoft.com/office/officeart/2005/8/layout/pyramid1"/>
    <dgm:cxn modelId="{16F8E3CD-06D9-4A5E-B3E7-8590EB59ACCC}" type="presParOf" srcId="{8AAC25AB-5FCE-4FC2-95C7-5E80F220DBD1}" destId="{20777706-7BB2-4388-A8C5-C485D7C72F75}" srcOrd="0" destOrd="0" presId="urn:microsoft.com/office/officeart/2005/8/layout/pyramid1"/>
    <dgm:cxn modelId="{85945EC5-D8F8-4884-A87C-1114BD327032}" type="presParOf" srcId="{20777706-7BB2-4388-A8C5-C485D7C72F75}" destId="{F6E6AF00-FECF-4C8D-ADC7-75A03171C66B}" srcOrd="0" destOrd="0" presId="urn:microsoft.com/office/officeart/2005/8/layout/pyramid1"/>
    <dgm:cxn modelId="{118957FE-48A4-461C-8769-0A14ABE03B64}" type="presParOf" srcId="{20777706-7BB2-4388-A8C5-C485D7C72F75}" destId="{7526435D-61DE-408C-A53D-868D48B3F526}" srcOrd="1" destOrd="0" presId="urn:microsoft.com/office/officeart/2005/8/layout/pyramid1"/>
    <dgm:cxn modelId="{08B7E0C9-34CF-42A4-8C05-BE34E435E449}" type="presParOf" srcId="{8AAC25AB-5FCE-4FC2-95C7-5E80F220DBD1}" destId="{FF2743AD-3931-433A-B1FE-53271203CAAE}" srcOrd="1" destOrd="0" presId="urn:microsoft.com/office/officeart/2005/8/layout/pyramid1"/>
    <dgm:cxn modelId="{559D68B9-EA55-4AC5-9410-69EDF84A17B2}" type="presParOf" srcId="{FF2743AD-3931-433A-B1FE-53271203CAAE}" destId="{92149C08-B6AC-4D34-B531-D121F10AA488}" srcOrd="0" destOrd="0" presId="urn:microsoft.com/office/officeart/2005/8/layout/pyramid1"/>
    <dgm:cxn modelId="{C5CB3C7E-5696-48D7-A154-4281AF7A312A}" type="presParOf" srcId="{FF2743AD-3931-433A-B1FE-53271203CAAE}" destId="{833AD77C-22F6-4A53-B182-AF40D39C7C00}" srcOrd="1" destOrd="0" presId="urn:microsoft.com/office/officeart/2005/8/layout/pyramid1"/>
    <dgm:cxn modelId="{F259A175-11DE-4904-90B6-E6F93340CFFB}" type="presParOf" srcId="{8AAC25AB-5FCE-4FC2-95C7-5E80F220DBD1}" destId="{A5FCB54D-3860-48F1-9E2E-C91DCEA54013}" srcOrd="2" destOrd="0" presId="urn:microsoft.com/office/officeart/2005/8/layout/pyramid1"/>
    <dgm:cxn modelId="{1372B5B4-A1E8-492A-88E1-236945A6FB18}" type="presParOf" srcId="{A5FCB54D-3860-48F1-9E2E-C91DCEA54013}" destId="{C5A6461C-9C5B-47F3-B076-7E36B7AC02F9}" srcOrd="0" destOrd="0" presId="urn:microsoft.com/office/officeart/2005/8/layout/pyramid1"/>
    <dgm:cxn modelId="{D42AECAC-205F-4F46-A2C7-53EB5779B02C}" type="presParOf" srcId="{A5FCB54D-3860-48F1-9E2E-C91DCEA54013}" destId="{C308E9D5-2C91-4089-8CD1-D889DD609D60}" srcOrd="1" destOrd="0" presId="urn:microsoft.com/office/officeart/2005/8/layout/pyramid1"/>
  </dgm:cxnLst>
  <dgm:bg/>
  <dgm:whole>
    <a:ln>
      <a:noFill/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6AF00-FECF-4C8D-ADC7-75A03171C66B}">
      <dsp:nvSpPr>
        <dsp:cNvPr id="0" name=""/>
        <dsp:cNvSpPr/>
      </dsp:nvSpPr>
      <dsp:spPr>
        <a:xfrm>
          <a:off x="1911654" y="0"/>
          <a:ext cx="1911653" cy="1311143"/>
        </a:xfrm>
        <a:prstGeom prst="trapezoid">
          <a:avLst>
            <a:gd name="adj" fmla="val 72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>
              <a:latin typeface="Poppins" panose="00000500000000000000" pitchFamily="2" charset="-70"/>
              <a:ea typeface="Microsoft YaHei" panose="020B0503020204020204" pitchFamily="34" charset="-122"/>
              <a:cs typeface="Poppins" panose="00000500000000000000" pitchFamily="2" charset="-70"/>
            </a:rPr>
            <a:t>KLIM(2)</a:t>
          </a:r>
        </a:p>
      </dsp:txBody>
      <dsp:txXfrm>
        <a:off x="1911654" y="0"/>
        <a:ext cx="1911653" cy="1311143"/>
      </dsp:txXfrm>
    </dsp:sp>
    <dsp:sp modelId="{92149C08-B6AC-4D34-B531-D121F10AA488}">
      <dsp:nvSpPr>
        <dsp:cNvPr id="0" name=""/>
        <dsp:cNvSpPr/>
      </dsp:nvSpPr>
      <dsp:spPr>
        <a:xfrm>
          <a:off x="955827" y="1311143"/>
          <a:ext cx="3823307" cy="1311143"/>
        </a:xfrm>
        <a:prstGeom prst="trapezoid">
          <a:avLst>
            <a:gd name="adj" fmla="val 729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>
              <a:latin typeface="Poppins" panose="00000500000000000000" pitchFamily="2" charset="-70"/>
              <a:cs typeface="Poppins" panose="00000500000000000000" pitchFamily="2" charset="-70"/>
            </a:rPr>
            <a:t>KAUR(3), KEA(1), EKUK(1), EMÜ(1), RMK(1)</a:t>
          </a:r>
        </a:p>
      </dsp:txBody>
      <dsp:txXfrm>
        <a:off x="1624905" y="1311143"/>
        <a:ext cx="2485150" cy="1311143"/>
      </dsp:txXfrm>
    </dsp:sp>
    <dsp:sp modelId="{C5A6461C-9C5B-47F3-B076-7E36B7AC02F9}">
      <dsp:nvSpPr>
        <dsp:cNvPr id="0" name=""/>
        <dsp:cNvSpPr/>
      </dsp:nvSpPr>
      <dsp:spPr>
        <a:xfrm>
          <a:off x="0" y="2622287"/>
          <a:ext cx="5734962" cy="1311143"/>
        </a:xfrm>
        <a:prstGeom prst="trapezoid">
          <a:avLst>
            <a:gd name="adj" fmla="val 729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>
              <a:latin typeface="Poppins" panose="00000500000000000000" pitchFamily="2" charset="-70"/>
              <a:cs typeface="Poppins" panose="00000500000000000000" pitchFamily="2" charset="-70"/>
            </a:rPr>
            <a:t>KEMIT, EGT, TÜ, TALTECH, TLÜ, ELF, WE, ELM, EPFU, THC, </a:t>
          </a:r>
          <a:r>
            <a:rPr lang="et-EE" sz="1800" kern="1200" dirty="0" err="1">
              <a:latin typeface="Poppins" panose="00000500000000000000" pitchFamily="2" charset="-70"/>
              <a:cs typeface="Poppins" panose="00000500000000000000" pitchFamily="2" charset="-70"/>
            </a:rPr>
            <a:t>Lynx</a:t>
          </a:r>
          <a:r>
            <a:rPr lang="et-EE" sz="1800" kern="1200" dirty="0">
              <a:latin typeface="Poppins" panose="00000500000000000000" pitchFamily="2" charset="-70"/>
              <a:cs typeface="Poppins" panose="00000500000000000000" pitchFamily="2" charset="-70"/>
            </a:rPr>
            <a:t>, PÄ* </a:t>
          </a:r>
        </a:p>
      </dsp:txBody>
      <dsp:txXfrm>
        <a:off x="1003618" y="2622287"/>
        <a:ext cx="3727725" cy="13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0CE8A-ED16-DEB2-A9FD-D01464009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529E9-C281-699B-9E5E-8EF89C9844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8A8-4A5A-9E42-AA1F-3456CBDCF0B7}" type="datetimeFigureOut">
              <a:rPr lang="en-EE" smtClean="0"/>
              <a:t>09/24/2025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37489-8780-5E8B-A975-F600314DFD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0B570-8EBB-0E96-C864-E668F3066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73371-AD46-2C49-99F3-D09B74CF3A5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142438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89F35-BCC8-5143-A805-41CDBD0D2BE5}" type="datetimeFigureOut">
              <a:rPr lang="en-EE" smtClean="0"/>
              <a:t>09/24/2025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463A-58FF-6A49-9301-A8E6F183E81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86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1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0562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7679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6034"/>
            <a:r>
              <a:rPr lang="et-EE" dirty="0"/>
              <a:t>KLIM+16 partnerit</a:t>
            </a:r>
          </a:p>
          <a:p>
            <a:pPr defTabSz="446034"/>
            <a:r>
              <a:rPr lang="et-EE" dirty="0"/>
              <a:t>KAUR- Keskkonnaagentuur</a:t>
            </a:r>
          </a:p>
          <a:p>
            <a:pPr defTabSz="446034"/>
            <a:r>
              <a:rPr lang="et-EE" dirty="0"/>
              <a:t>KEA – Keskkonnaamet</a:t>
            </a:r>
          </a:p>
          <a:p>
            <a:pPr defTabSz="446034"/>
            <a:r>
              <a:rPr lang="et-EE" dirty="0"/>
              <a:t>EKUK – Eesti Keskkonnauuringute Keskus</a:t>
            </a:r>
          </a:p>
          <a:p>
            <a:pPr defTabSz="446034"/>
            <a:r>
              <a:rPr lang="et-EE" dirty="0"/>
              <a:t>EMÜ – Eesti Maaülikool</a:t>
            </a:r>
          </a:p>
          <a:p>
            <a:pPr defTabSz="446034"/>
            <a:r>
              <a:rPr lang="et-EE" dirty="0"/>
              <a:t>RMK – Riigi Metsamajandamise Keskus</a:t>
            </a:r>
          </a:p>
          <a:p>
            <a:pPr defTabSz="446034"/>
            <a:r>
              <a:rPr lang="et-EE" dirty="0"/>
              <a:t>KEMIT – Keskkonnaministeeriumi Infotehnoloogiakeskus</a:t>
            </a:r>
          </a:p>
          <a:p>
            <a:r>
              <a:rPr lang="et-EE" altLang="et-EE" dirty="0"/>
              <a:t>ELM – Eesti</a:t>
            </a:r>
            <a:r>
              <a:rPr lang="et-EE" altLang="et-EE" baseline="0" dirty="0"/>
              <a:t> Loodusmuuseum</a:t>
            </a:r>
          </a:p>
          <a:p>
            <a:r>
              <a:rPr lang="et-EE" altLang="et-EE" baseline="0" dirty="0"/>
              <a:t>ELF – Sihtasutus Eesti Looduse Fond</a:t>
            </a:r>
          </a:p>
          <a:p>
            <a:r>
              <a:rPr lang="et-EE" altLang="et-EE" baseline="0" dirty="0"/>
              <a:t>WE – Eesti Loodushoiu Keskus</a:t>
            </a:r>
          </a:p>
          <a:p>
            <a:r>
              <a:rPr lang="et-EE" altLang="et-EE" baseline="0" dirty="0"/>
              <a:t>EGT – Eesti Geoloogiateenistus</a:t>
            </a:r>
          </a:p>
          <a:p>
            <a:r>
              <a:rPr lang="et-EE" altLang="et-EE" baseline="0" dirty="0"/>
              <a:t>TÜ – Tartu Ülikool</a:t>
            </a:r>
          </a:p>
          <a:p>
            <a:r>
              <a:rPr lang="et-EE" altLang="et-EE" baseline="0" dirty="0"/>
              <a:t>TLÜ – Tallinna Ülikool</a:t>
            </a:r>
          </a:p>
          <a:p>
            <a:r>
              <a:rPr lang="et-EE" altLang="et-EE" baseline="0" dirty="0"/>
              <a:t>TALTECH – Tallinna Tehnikaülikool</a:t>
            </a:r>
          </a:p>
          <a:p>
            <a:r>
              <a:rPr lang="et-EE" dirty="0"/>
              <a:t>EPFU – Eesti Erametsaliit</a:t>
            </a:r>
          </a:p>
          <a:p>
            <a:r>
              <a:rPr lang="et-EE" dirty="0"/>
              <a:t>THC – Tartu Jahindusklubi</a:t>
            </a:r>
          </a:p>
          <a:p>
            <a:pPr defTabSz="446034"/>
            <a:r>
              <a:rPr lang="et-EE" dirty="0" err="1"/>
              <a:t>Lynx</a:t>
            </a:r>
            <a:r>
              <a:rPr lang="et-EE" dirty="0"/>
              <a:t> – </a:t>
            </a:r>
            <a:r>
              <a:rPr lang="et-EE" dirty="0" err="1"/>
              <a:t>Lynxland</a:t>
            </a:r>
            <a:r>
              <a:rPr lang="et-EE" dirty="0"/>
              <a:t> Mittetulundusühing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3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5611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660"/>
            <a:r>
              <a:rPr lang="et-EE" sz="1100" dirty="0"/>
              <a:t>KLIM+16 partnerit</a:t>
            </a:r>
          </a:p>
          <a:p>
            <a:pPr defTabSz="411660"/>
            <a:r>
              <a:rPr lang="et-EE" sz="1100" dirty="0"/>
              <a:t>KAUR- Keskkonnaagentuur</a:t>
            </a:r>
          </a:p>
          <a:p>
            <a:pPr defTabSz="411660"/>
            <a:r>
              <a:rPr lang="et-EE" sz="1100" dirty="0"/>
              <a:t>KEA – Keskkonnaamet</a:t>
            </a:r>
          </a:p>
          <a:p>
            <a:pPr defTabSz="411660"/>
            <a:r>
              <a:rPr lang="et-EE" sz="1100" dirty="0"/>
              <a:t>EKUK</a:t>
            </a:r>
            <a:r>
              <a:rPr lang="et-EE" sz="1100" baseline="0" dirty="0"/>
              <a:t> – Eesti Keskkonnauuringute Keskus</a:t>
            </a:r>
          </a:p>
          <a:p>
            <a:pPr defTabSz="411660"/>
            <a:r>
              <a:rPr lang="et-EE" sz="1100" baseline="0" dirty="0"/>
              <a:t>EMÜ – Eesti Maaülikool</a:t>
            </a:r>
          </a:p>
          <a:p>
            <a:pPr defTabSz="411660"/>
            <a:r>
              <a:rPr lang="et-EE" sz="1100" baseline="0" dirty="0"/>
              <a:t>RMK – Riigi Metsamajandamise Keskus</a:t>
            </a:r>
          </a:p>
          <a:p>
            <a:pPr defTabSz="411660"/>
            <a:r>
              <a:rPr lang="et-EE" sz="1100" baseline="0" dirty="0"/>
              <a:t>KEMIT – Keskkonnaministeeriumi Infotehnoloogiakeskus</a:t>
            </a:r>
            <a:endParaRPr lang="et-EE" sz="1100" dirty="0"/>
          </a:p>
          <a:p>
            <a:r>
              <a:rPr lang="et-EE" altLang="et-EE" dirty="0"/>
              <a:t>ELM – Eesti</a:t>
            </a:r>
            <a:r>
              <a:rPr lang="et-EE" altLang="et-EE" baseline="0" dirty="0"/>
              <a:t> Loodusmuuseum</a:t>
            </a:r>
          </a:p>
          <a:p>
            <a:r>
              <a:rPr lang="et-EE" altLang="et-EE" baseline="0" dirty="0"/>
              <a:t>ELF – Sihtasutus Eesti Looduse Fond</a:t>
            </a:r>
          </a:p>
          <a:p>
            <a:r>
              <a:rPr lang="et-EE" altLang="et-EE" baseline="0" dirty="0"/>
              <a:t>WE – Eesti Loodushoiu Keskus</a:t>
            </a:r>
          </a:p>
          <a:p>
            <a:r>
              <a:rPr lang="et-EE" altLang="et-EE" baseline="0" dirty="0"/>
              <a:t>EGT – Eesti Geoloogiateenistus</a:t>
            </a:r>
          </a:p>
          <a:p>
            <a:r>
              <a:rPr lang="et-EE" altLang="et-EE" baseline="0" dirty="0"/>
              <a:t>TÜ – Tartu Ülikool</a:t>
            </a:r>
          </a:p>
          <a:p>
            <a:r>
              <a:rPr lang="et-EE" altLang="et-EE" baseline="0" dirty="0"/>
              <a:t>TLÜ – Tallinna Ülikool</a:t>
            </a:r>
          </a:p>
          <a:p>
            <a:r>
              <a:rPr lang="et-EE" altLang="et-EE" baseline="0" dirty="0"/>
              <a:t>TALTECH – Tallinna Tehnikaülikool</a:t>
            </a:r>
          </a:p>
          <a:p>
            <a:r>
              <a:rPr lang="et-EE" dirty="0"/>
              <a:t>EPFU – Eesti Erametsaliit</a:t>
            </a:r>
          </a:p>
          <a:p>
            <a:r>
              <a:rPr lang="et-EE" dirty="0"/>
              <a:t>THC – Tartu Jahindusklubi</a:t>
            </a:r>
          </a:p>
          <a:p>
            <a:pPr defTabSz="411660"/>
            <a:r>
              <a:rPr lang="et-EE" dirty="0" err="1"/>
              <a:t>Lynx</a:t>
            </a:r>
            <a:r>
              <a:rPr lang="et-EE" dirty="0"/>
              <a:t> – </a:t>
            </a:r>
            <a:r>
              <a:rPr lang="et-EE" dirty="0" err="1"/>
              <a:t>L</a:t>
            </a:r>
            <a:r>
              <a:rPr lang="et-EE" sz="1100" dirty="0" err="1"/>
              <a:t>ynxland</a:t>
            </a:r>
            <a:r>
              <a:rPr lang="et-EE" sz="1100" dirty="0"/>
              <a:t> Mittetulundusühing</a:t>
            </a:r>
          </a:p>
          <a:p>
            <a:pPr defTabSz="411660"/>
            <a:endParaRPr lang="et-EE" sz="1100" dirty="0"/>
          </a:p>
          <a:p>
            <a:pPr defTabSz="411660"/>
            <a:endParaRPr lang="et-EE" sz="1100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8596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5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2658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6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5889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7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482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8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3142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C463A-58FF-6A49-9301-A8E6F183E81E}" type="slidenum">
              <a:rPr lang="en-EE" smtClean="0"/>
              <a:t>9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992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5.emf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11.svg"/><Relationship Id="rId4" Type="http://schemas.openxmlformats.org/officeDocument/2006/relationships/image" Target="../media/image15.emf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Es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0F2F-7F11-BEA5-743B-1D6285B189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2251005"/>
            <a:ext cx="7281278" cy="868947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EE" dirty="0"/>
              <a:t>Eesti kliima heaks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533C9-5A69-177F-B2DF-B89B6E05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119952"/>
            <a:ext cx="3514725" cy="982148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4C8A6-3EDA-28A1-748A-47A811057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056" y="382602"/>
            <a:ext cx="2075435" cy="515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9B9E8-F7B8-5ECE-FA13-65B016A301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0193" y="382601"/>
            <a:ext cx="2075440" cy="5156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EFEDE7-0035-3B13-CB8A-793AEFA73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4" y="4797215"/>
            <a:ext cx="1393825" cy="347663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Light" pitchFamily="2" charset="77"/>
                <a:cs typeface="Poppins Light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EE" dirty="0"/>
              <a:t>10.10.2023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6B4C08-21D3-7D69-2DDE-3357B73EEF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35" y="226718"/>
            <a:ext cx="1049669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sti ka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DE1DC5-A0E9-8243-F1D8-DBB4407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1256588"/>
            <a:ext cx="528254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C15061B3-23F1-79CC-FEA2-68607FDEB4F4}"/>
              </a:ext>
            </a:extLst>
          </p:cNvPr>
          <p:cNvSpPr txBox="1">
            <a:spLocks/>
          </p:cNvSpPr>
          <p:nvPr userDrawn="1"/>
        </p:nvSpPr>
        <p:spPr>
          <a:xfrm>
            <a:off x="512618" y="2550998"/>
            <a:ext cx="52825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D3935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endParaRPr lang="en-EE" sz="2000" b="0" i="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462FD2-5D14-D577-70AE-C81DFC3CF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12" y="1299925"/>
            <a:ext cx="224770" cy="680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445FF-8FE9-F30D-C769-C2833F336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7693" y="3735481"/>
            <a:ext cx="373673" cy="563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A773E7-1E19-4D51-B8A1-ED0799C3DE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21643" y="2931885"/>
            <a:ext cx="373673" cy="563787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ABA2355-4A80-102E-A080-A7E233CE9D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388" y="2423526"/>
            <a:ext cx="1078182" cy="5083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osa</a:t>
            </a:r>
            <a:br>
              <a:rPr lang="en-GB" dirty="0"/>
            </a:br>
            <a:r>
              <a:rPr lang="en-GB" dirty="0" err="1"/>
              <a:t>nimetus</a:t>
            </a:r>
            <a:endParaRPr lang="en-EE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86CEFD-3669-453B-8079-2B11076199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5438" y="3213778"/>
            <a:ext cx="1078182" cy="5083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osa</a:t>
            </a:r>
            <a:br>
              <a:rPr lang="en-GB" dirty="0"/>
            </a:br>
            <a:r>
              <a:rPr lang="en-GB" dirty="0" err="1"/>
              <a:t>nimetus</a:t>
            </a:r>
            <a:endParaRPr lang="en-E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34A114-B41E-6747-0882-2249322F0F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763" y="2679700"/>
            <a:ext cx="3259137" cy="251301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  <a:lvl2pPr>
              <a:defRPr sz="2000" b="0" i="0">
                <a:latin typeface="Poppins" pitchFamily="2" charset="77"/>
                <a:cs typeface="Poppins" pitchFamily="2" charset="77"/>
              </a:defRPr>
            </a:lvl2pPr>
            <a:lvl3pPr>
              <a:defRPr sz="2000" b="0" i="0">
                <a:latin typeface="Poppins" pitchFamily="2" charset="77"/>
                <a:cs typeface="Poppins" pitchFamily="2" charset="77"/>
              </a:defRPr>
            </a:lvl3pPr>
            <a:lvl4pPr>
              <a:defRPr sz="2000" b="0" i="0">
                <a:latin typeface="Poppins" pitchFamily="2" charset="77"/>
                <a:cs typeface="Poppins" pitchFamily="2" charset="77"/>
              </a:defRPr>
            </a:lvl4pPr>
            <a:lvl5pPr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.</a:t>
            </a:r>
            <a:endParaRPr lang="en-EE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81F8D05-99CC-DC1E-3C44-726B085CF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915C3C88-EC84-234C-DF06-846E8677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9915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joon">
    <p:bg>
      <p:bgPr>
        <a:solidFill>
          <a:srgbClr val="F5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F1FC61-69CE-2169-11A8-75F37DE2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5421"/>
            <a:ext cx="247650" cy="6921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A662DB-D23A-148F-D514-7EC663D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98345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BCE30-4BBC-0047-61AB-7D5F1F891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520480"/>
            <a:ext cx="12192000" cy="1136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E19C16-164E-25E6-CB7E-DE3D029BB3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2728" y="5032504"/>
            <a:ext cx="619423" cy="934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FCC25-6392-97ED-01E5-238762B6D9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92954" y="4273671"/>
            <a:ext cx="619423" cy="934568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9942F8C-04AF-6A89-2499-C660A0984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3574" y="3660093"/>
            <a:ext cx="1078182" cy="5083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osa</a:t>
            </a:r>
            <a:br>
              <a:rPr lang="en-GB" dirty="0"/>
            </a:br>
            <a:r>
              <a:rPr lang="en-GB" dirty="0" err="1"/>
              <a:t>nimetus</a:t>
            </a:r>
            <a:endParaRPr lang="en-EE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D45E7E3-A4FF-F3CA-DF73-DB21377A30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3348" y="4467788"/>
            <a:ext cx="1078182" cy="5083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osa</a:t>
            </a:r>
            <a:br>
              <a:rPr lang="en-GB" dirty="0"/>
            </a:br>
            <a:r>
              <a:rPr lang="en-GB" dirty="0" err="1"/>
              <a:t>nimetus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5A6C1DD-0271-E49C-1E9A-2A0489BBF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419B223E-F34E-2067-E5AE-77E51EDAC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3484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id">
    <p:bg>
      <p:bgPr>
        <a:solidFill>
          <a:srgbClr val="F5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F1FC61-69CE-2169-11A8-75F37DE2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5421"/>
            <a:ext cx="247650" cy="6921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A662DB-D23A-148F-D514-7EC663D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98345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33A15CA-77F7-775D-9261-4F43994F3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622" y="2565400"/>
            <a:ext cx="9744755" cy="3418682"/>
          </a:xfrm>
        </p:spPr>
        <p:txBody>
          <a:bodyPr>
            <a:normAutofit/>
          </a:bodyPr>
          <a:lstStyle>
            <a:lvl1pPr marL="342900" indent="-342900">
              <a:buClr>
                <a:srgbClr val="FCA963"/>
              </a:buClr>
              <a:buSzPct val="111000"/>
              <a:buFont typeface="Arial" panose="020B0604020202020204" pitchFamily="34" charset="0"/>
              <a:buChar char="•"/>
              <a:defRPr sz="2400" b="0" i="0">
                <a:latin typeface="Poppins" pitchFamily="2" charset="77"/>
                <a:cs typeface="Poppins" pitchFamily="2" charset="77"/>
              </a:defRPr>
            </a:lvl1pPr>
            <a:lvl2pPr>
              <a:defRPr sz="2400" b="0" i="0">
                <a:latin typeface="Poppins" pitchFamily="2" charset="77"/>
                <a:cs typeface="Poppins" pitchFamily="2" charset="77"/>
              </a:defRPr>
            </a:lvl2pPr>
            <a:lvl3pPr>
              <a:defRPr sz="2400" b="0" i="0">
                <a:latin typeface="Poppins" pitchFamily="2" charset="77"/>
                <a:cs typeface="Poppins" pitchFamily="2" charset="77"/>
              </a:defRPr>
            </a:lvl3pPr>
            <a:lvl4pPr>
              <a:defRPr sz="2400" b="0" i="0">
                <a:latin typeface="Poppins" pitchFamily="2" charset="77"/>
                <a:cs typeface="Poppins" pitchFamily="2" charset="77"/>
              </a:defRPr>
            </a:lvl4pPr>
            <a:lvl5pPr>
              <a:defRPr sz="24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.</a:t>
            </a:r>
          </a:p>
          <a:p>
            <a:pPr lvl="0"/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1A3DE-F669-F400-D169-1130BD26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C000978D-B21C-8E3E-E5A3-47284D917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77756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33A15CA-77F7-775D-9261-4F43994F3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190" y="4217987"/>
            <a:ext cx="9744755" cy="1325563"/>
          </a:xfrm>
        </p:spPr>
        <p:txBody>
          <a:bodyPr>
            <a:normAutofit/>
          </a:bodyPr>
          <a:lstStyle>
            <a:lvl1pPr marL="0" indent="0">
              <a:buClr>
                <a:srgbClr val="FCA963"/>
              </a:buClr>
              <a:buSzPct val="111000"/>
              <a:buFont typeface="Arial" panose="020B0604020202020204" pitchFamily="34" charset="0"/>
              <a:buNone/>
              <a:defRPr sz="2000" b="0" i="0">
                <a:solidFill>
                  <a:srgbClr val="F5F3E9"/>
                </a:solidFill>
                <a:latin typeface="Poppins Light" pitchFamily="2" charset="77"/>
                <a:cs typeface="Poppins Light" pitchFamily="2" charset="77"/>
              </a:defRPr>
            </a:lvl1pPr>
            <a:lvl2pPr>
              <a:defRPr sz="2400" b="0" i="0">
                <a:latin typeface="Poppins" pitchFamily="2" charset="77"/>
                <a:cs typeface="Poppins" pitchFamily="2" charset="77"/>
              </a:defRPr>
            </a:lvl2pPr>
            <a:lvl3pPr>
              <a:defRPr sz="2400" b="0" i="0">
                <a:latin typeface="Poppins" pitchFamily="2" charset="77"/>
                <a:cs typeface="Poppins" pitchFamily="2" charset="77"/>
              </a:defRPr>
            </a:lvl3pPr>
            <a:lvl4pPr>
              <a:defRPr sz="2400" b="0" i="0">
                <a:latin typeface="Poppins" pitchFamily="2" charset="77"/>
                <a:cs typeface="Poppins" pitchFamily="2" charset="77"/>
              </a:defRPr>
            </a:lvl4pPr>
            <a:lvl5pPr>
              <a:defRPr sz="24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Loremipsum@gmail.com</a:t>
            </a:r>
            <a:r>
              <a:rPr lang="en-GB" dirty="0"/>
              <a:t>   |   +372 123 45 457</a:t>
            </a:r>
            <a:endParaRPr lang="en-E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72E1E1-8563-7CFD-5307-8E33EE22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43" y="2565400"/>
            <a:ext cx="10515600" cy="132556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5F3E9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63A6E-5AEF-55B3-6254-44C777A0B9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4906" y="376849"/>
            <a:ext cx="2075440" cy="515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AC4AA-B2A4-8FAF-BFE4-9BD002BB4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088" y="36184"/>
            <a:ext cx="2387596" cy="1196965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D015549-B7C0-83FD-BDDB-4279386286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459" y="404813"/>
            <a:ext cx="2252532" cy="5080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 dirty="0"/>
              <a:t>Partneri logo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F4C6CA-5C15-18D4-DC15-45D62A62DE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6900" y="5968999"/>
            <a:ext cx="6083300" cy="736601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Disclaimer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</a:t>
            </a:r>
            <a:endParaRPr lang="en-E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CA50BB-086F-E2DF-F17D-0C4801C3FF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75" y="1857864"/>
            <a:ext cx="2270125" cy="564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D3EF4-86DF-5FB1-AB61-A7D256F45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68" y="220965"/>
            <a:ext cx="1049669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2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s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0F2F-7F11-BEA5-743B-1D6285B189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2410223"/>
            <a:ext cx="7281278" cy="868947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EE" dirty="0"/>
              <a:t>Eesti kliima heaks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533C9-5A69-177F-B2DF-B89B6E05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329150"/>
            <a:ext cx="3806825" cy="101424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0E0CF-4945-F87E-579B-C15AFAC188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190" y="1805096"/>
            <a:ext cx="2075435" cy="515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7191E-A35C-1CAA-6193-AA38FBB9F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4906" y="376849"/>
            <a:ext cx="2075440" cy="515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82A4E-2EEC-FAAE-92ED-E4619A1639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088" y="36184"/>
            <a:ext cx="2387596" cy="1196965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327A70C-D7ED-67A7-C409-53E12F3A13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4" y="4797215"/>
            <a:ext cx="1393825" cy="347663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Light" pitchFamily="2" charset="77"/>
                <a:cs typeface="Poppins Light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EE" dirty="0"/>
              <a:t>10.10.2023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8881D7-E13B-7F4B-5CAF-060206438C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374" y="5884798"/>
            <a:ext cx="2252532" cy="5080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 dirty="0"/>
              <a:t>Partneri logo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46D0E5-4FD8-E536-E8AA-E1C427BCDC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68" y="230904"/>
            <a:ext cx="1049669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6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bg>
      <p:bgPr>
        <a:solidFill>
          <a:srgbClr val="F5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ADDD89-3648-316A-B505-D0C191E592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15" y="1180306"/>
            <a:ext cx="1052609" cy="902996"/>
          </a:xfrm>
        </p:spPr>
        <p:txBody>
          <a:bodyPr>
            <a:noAutofit/>
          </a:bodyPr>
          <a:lstStyle>
            <a:lvl1pPr marL="0" indent="0">
              <a:buNone/>
              <a:defRPr sz="6000" b="1" i="0" spc="-5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</a:lstStyle>
          <a:p>
            <a:pPr lvl="0"/>
            <a:r>
              <a:rPr lang="en-EE" dirty="0"/>
              <a:t>01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2B584C3-4036-B1B3-EF07-7EA8EFFB68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6665" y="1271588"/>
            <a:ext cx="3279404" cy="32543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EE" dirty="0"/>
              <a:t>Pealkiri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7F29BA-71A1-3AF0-1B79-50D74224F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6662" y="1691863"/>
            <a:ext cx="3279404" cy="527050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 err="1"/>
              <a:t>Sisutekst</a:t>
            </a:r>
            <a:r>
              <a:rPr lang="en-GB" dirty="0"/>
              <a:t> max 5 </a:t>
            </a:r>
            <a:r>
              <a:rPr lang="en-GB" dirty="0" err="1"/>
              <a:t>rida</a:t>
            </a:r>
            <a:endParaRPr lang="en-EE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6824D6D9-3000-CD2D-5152-067EFD869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15" y="2883463"/>
            <a:ext cx="1052609" cy="902996"/>
          </a:xfrm>
        </p:spPr>
        <p:txBody>
          <a:bodyPr>
            <a:noAutofit/>
          </a:bodyPr>
          <a:lstStyle>
            <a:lvl1pPr marL="0" indent="0">
              <a:buNone/>
              <a:defRPr sz="6000" b="1" i="0" spc="-5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</a:lstStyle>
          <a:p>
            <a:pPr lvl="0"/>
            <a:r>
              <a:rPr lang="en-EE" dirty="0"/>
              <a:t>02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94C6D6DD-6490-5A10-D1FA-619E832B3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6665" y="2974745"/>
            <a:ext cx="3279404" cy="32543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EE" dirty="0"/>
              <a:t>Pealkiri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47A8F35-BD2A-932B-4633-4798BA7976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76662" y="3395020"/>
            <a:ext cx="3279404" cy="527050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 err="1"/>
              <a:t>Sisutekst</a:t>
            </a:r>
            <a:r>
              <a:rPr lang="en-GB" dirty="0"/>
              <a:t> max 5 </a:t>
            </a:r>
            <a:r>
              <a:rPr lang="en-GB" dirty="0" err="1"/>
              <a:t>rida</a:t>
            </a:r>
            <a:endParaRPr lang="en-EE" dirty="0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1BF41BFB-5017-549D-E3D1-E9207E28E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115" y="4537759"/>
            <a:ext cx="1052609" cy="902996"/>
          </a:xfrm>
        </p:spPr>
        <p:txBody>
          <a:bodyPr>
            <a:noAutofit/>
          </a:bodyPr>
          <a:lstStyle>
            <a:lvl1pPr marL="0" indent="0">
              <a:buNone/>
              <a:defRPr sz="6000" b="1" i="0" spc="-5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</a:lstStyle>
          <a:p>
            <a:pPr lvl="0"/>
            <a:r>
              <a:rPr lang="en-EE" dirty="0"/>
              <a:t>03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7A60A681-3CA0-6054-A179-CD86AC3F4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76665" y="4629041"/>
            <a:ext cx="3279404" cy="32543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EE" dirty="0"/>
              <a:t>Pealkiri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258D7B59-6589-C30B-67B5-89490578F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6662" y="5049316"/>
            <a:ext cx="3279404" cy="527050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 err="1"/>
              <a:t>Sisutekst</a:t>
            </a:r>
            <a:r>
              <a:rPr lang="en-GB" dirty="0"/>
              <a:t> max 5 </a:t>
            </a:r>
            <a:r>
              <a:rPr lang="en-GB" dirty="0" err="1"/>
              <a:t>rida</a:t>
            </a:r>
            <a:endParaRPr lang="en-EE" dirty="0"/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125B9678-2C91-E457-9CF1-D50F934BC8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6217" y="1180306"/>
            <a:ext cx="1052609" cy="902996"/>
          </a:xfrm>
        </p:spPr>
        <p:txBody>
          <a:bodyPr>
            <a:noAutofit/>
          </a:bodyPr>
          <a:lstStyle>
            <a:lvl1pPr marL="0" indent="0">
              <a:buNone/>
              <a:defRPr sz="6000" b="1" i="0" spc="-5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</a:lstStyle>
          <a:p>
            <a:pPr lvl="0"/>
            <a:r>
              <a:rPr lang="en-EE" dirty="0"/>
              <a:t>04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2E5E81E1-FAC3-3608-9747-FAE5FFCAA2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767" y="1271588"/>
            <a:ext cx="3279404" cy="32543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EE" dirty="0"/>
              <a:t>Pealkiri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6909F848-A072-16F4-C262-40B28042E9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764" y="1691863"/>
            <a:ext cx="3279404" cy="527050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 err="1"/>
              <a:t>Sisutekst</a:t>
            </a:r>
            <a:r>
              <a:rPr lang="en-GB" dirty="0"/>
              <a:t> max 5 </a:t>
            </a:r>
            <a:r>
              <a:rPr lang="en-GB" dirty="0" err="1"/>
              <a:t>rida</a:t>
            </a:r>
            <a:endParaRPr lang="en-EE" dirty="0"/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D494F032-B7C4-DBC2-C7D6-3AED501AA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6217" y="2883463"/>
            <a:ext cx="1052609" cy="902996"/>
          </a:xfrm>
        </p:spPr>
        <p:txBody>
          <a:bodyPr>
            <a:noAutofit/>
          </a:bodyPr>
          <a:lstStyle>
            <a:lvl1pPr marL="0" indent="0">
              <a:buNone/>
              <a:defRPr sz="6000" b="1" i="0" spc="-5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</a:lstStyle>
          <a:p>
            <a:pPr lvl="0"/>
            <a:r>
              <a:rPr lang="en-EE" dirty="0"/>
              <a:t>05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F8D4D052-1DE3-2236-DC05-3FE826C8F8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767" y="2974745"/>
            <a:ext cx="3279404" cy="32543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EE" dirty="0"/>
              <a:t>Pealkiri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6D5E9CD3-D891-17E7-753E-0BA0056759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764" y="3395020"/>
            <a:ext cx="3279404" cy="527050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 err="1"/>
              <a:t>Sisutekst</a:t>
            </a:r>
            <a:r>
              <a:rPr lang="en-GB" dirty="0"/>
              <a:t> max 5 </a:t>
            </a:r>
            <a:r>
              <a:rPr lang="en-GB" dirty="0" err="1"/>
              <a:t>rida</a:t>
            </a:r>
            <a:endParaRPr lang="en-EE" dirty="0"/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2D881B19-E10F-96A9-A2C3-21E56F10DD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6217" y="4537759"/>
            <a:ext cx="1052609" cy="902996"/>
          </a:xfrm>
        </p:spPr>
        <p:txBody>
          <a:bodyPr>
            <a:noAutofit/>
          </a:bodyPr>
          <a:lstStyle>
            <a:lvl1pPr marL="0" indent="0">
              <a:buNone/>
              <a:defRPr sz="6000" b="1" i="0" spc="-5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</a:lstStyle>
          <a:p>
            <a:pPr lvl="0"/>
            <a:r>
              <a:rPr lang="en-EE" dirty="0"/>
              <a:t>06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0EF7D36-4B5C-E509-0F0B-4AD2AA8BB3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7767" y="4629041"/>
            <a:ext cx="3279404" cy="32543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EE" dirty="0"/>
              <a:t>Pealkiri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14201D84-B142-112B-4447-707E47D327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7764" y="5049316"/>
            <a:ext cx="3279404" cy="527050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 err="1"/>
              <a:t>Sisutekst</a:t>
            </a:r>
            <a:r>
              <a:rPr lang="en-GB" dirty="0"/>
              <a:t> max 5 </a:t>
            </a:r>
            <a:r>
              <a:rPr lang="en-GB" dirty="0" err="1"/>
              <a:t>rida</a:t>
            </a:r>
            <a:endParaRPr lang="en-E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69C02-3BDC-BC16-7A1F-3E1A19DA247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‹#›</a:t>
            </a:fld>
            <a:endParaRPr lang="en-EE" dirty="0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29B87843-0D67-4A5E-CB73-0CF7AF483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2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tükk">
    <p:bg>
      <p:bgPr>
        <a:solidFill>
          <a:srgbClr val="E1D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EE948E-FEE4-EE06-CF2D-3503DCE3F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50937"/>
            <a:ext cx="7553739" cy="5167771"/>
          </a:xfrm>
        </p:spPr>
        <p:txBody>
          <a:bodyPr>
            <a:noAutofit/>
          </a:bodyPr>
          <a:lstStyle>
            <a:lvl1pPr marL="0" indent="0">
              <a:buNone/>
              <a:defRPr sz="50000" b="1" i="0" spc="-4000" baseline="0">
                <a:solidFill>
                  <a:srgbClr val="74946C"/>
                </a:solidFill>
                <a:latin typeface="Century Schoolbook" panose="02040604050505020304" pitchFamily="18" charset="0"/>
                <a:ea typeface="Source Serif 4 Black" panose="02040603050405020204" pitchFamily="18" charset="0"/>
              </a:defRPr>
            </a:lvl1pPr>
            <a:lvl2pPr>
              <a:defRPr sz="50000" b="1" i="0">
                <a:latin typeface="Source Serif 4 Black" panose="02040603050405020204" pitchFamily="18" charset="0"/>
                <a:ea typeface="Source Serif 4 Black" panose="02040603050405020204" pitchFamily="18" charset="0"/>
              </a:defRPr>
            </a:lvl2pPr>
            <a:lvl3pPr>
              <a:defRPr sz="50000" b="1" i="0">
                <a:latin typeface="Source Serif 4 Black" panose="02040603050405020204" pitchFamily="18" charset="0"/>
                <a:ea typeface="Source Serif 4 Black" panose="02040603050405020204" pitchFamily="18" charset="0"/>
              </a:defRPr>
            </a:lvl3pPr>
            <a:lvl4pPr>
              <a:defRPr sz="50000" b="1" i="0">
                <a:latin typeface="Source Serif 4 Black" panose="02040603050405020204" pitchFamily="18" charset="0"/>
                <a:ea typeface="Source Serif 4 Black" panose="02040603050405020204" pitchFamily="18" charset="0"/>
              </a:defRPr>
            </a:lvl4pPr>
            <a:lvl5pPr>
              <a:defRPr sz="50000" b="1" i="0">
                <a:latin typeface="Source Serif 4 Black" panose="02040603050405020204" pitchFamily="18" charset="0"/>
                <a:ea typeface="Source Serif 4 Black" panose="02040603050405020204" pitchFamily="18" charset="0"/>
              </a:defRPr>
            </a:lvl5pPr>
          </a:lstStyle>
          <a:p>
            <a:pPr lvl="0"/>
            <a:r>
              <a:rPr lang="en-EE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9A90E8-06BD-CC3E-DD82-F8AF3C28F4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2113" y="3896034"/>
            <a:ext cx="4803775" cy="923925"/>
          </a:xfrm>
        </p:spPr>
        <p:txBody>
          <a:bodyPr>
            <a:noAutofit/>
          </a:bodyPr>
          <a:lstStyle>
            <a:lvl1pPr marL="0" indent="0">
              <a:buNone/>
              <a:defRPr sz="5000" b="0" i="0">
                <a:latin typeface="Poppins Medium" pitchFamily="2" charset="77"/>
                <a:cs typeface="Poppins Medium" pitchFamily="2" charset="77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Your Text Here</a:t>
            </a:r>
            <a:endParaRPr lang="en-EE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A2B1AD46-DBA5-4B1E-0AD0-4035D484D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59891463-D0A0-401B-DF1A-F67D887FC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807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foto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3CD937D-4F0C-69BE-E19A-EB959740AB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16256"/>
            <a:ext cx="49526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F3E9"/>
                </a:solidFill>
              </a:defRPr>
            </a:lvl1pPr>
          </a:lstStyle>
          <a:p>
            <a:r>
              <a:rPr lang="en-GB" dirty="0"/>
              <a:t>Your Text Here</a:t>
            </a:r>
            <a:endParaRPr lang="en-E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F1FC61-69CE-2169-11A8-75F37DE2B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65421"/>
            <a:ext cx="247650" cy="692151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268C84-2EF0-B326-55F3-B2184394E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633129"/>
            <a:ext cx="5562600" cy="5843871"/>
          </a:xfrm>
        </p:spPr>
        <p:txBody>
          <a:bodyPr/>
          <a:lstStyle>
            <a:lvl1pPr>
              <a:defRPr>
                <a:solidFill>
                  <a:srgbClr val="F5F3E9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E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5D59571-6414-2EDB-9B96-90F5F5E50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505312"/>
            <a:ext cx="3806825" cy="35718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5F3E9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2000">
                <a:solidFill>
                  <a:srgbClr val="F5F3E9"/>
                </a:solidFill>
              </a:defRPr>
            </a:lvl2pPr>
            <a:lvl3pPr>
              <a:defRPr sz="2000">
                <a:solidFill>
                  <a:srgbClr val="F5F3E9"/>
                </a:solidFill>
              </a:defRPr>
            </a:lvl3pPr>
            <a:lvl4pPr>
              <a:defRPr sz="2000">
                <a:solidFill>
                  <a:srgbClr val="F5F3E9"/>
                </a:solidFill>
              </a:defRPr>
            </a:lvl4pPr>
            <a:lvl5pPr>
              <a:defRPr sz="2000">
                <a:solidFill>
                  <a:srgbClr val="F5F3E9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  <a:endParaRPr lang="en-EE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ED04ED9-20D7-23D2-E3D8-445E23F97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1F917-C356-AEC2-1BF4-223429CA2F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915" y="116168"/>
            <a:ext cx="588435" cy="4315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8190F66-22B4-F0E2-7B7E-9F5C945B6C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265" y="122521"/>
            <a:ext cx="1484327" cy="5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F4A027-C25B-7D0C-2A16-48B53E0B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514600"/>
            <a:ext cx="7429500" cy="18288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 i="0">
                <a:latin typeface="Poppins" pitchFamily="2" charset="77"/>
                <a:cs typeface="Poppins" pitchFamily="2" charset="77"/>
              </a:defRPr>
            </a:lvl1pPr>
            <a:lvl2pPr>
              <a:defRPr sz="4000" b="0" i="0">
                <a:latin typeface="Poppins" pitchFamily="2" charset="77"/>
                <a:cs typeface="Poppins" pitchFamily="2" charset="77"/>
              </a:defRPr>
            </a:lvl2pPr>
            <a:lvl3pPr>
              <a:defRPr sz="4000" b="0" i="0">
                <a:latin typeface="Poppins" pitchFamily="2" charset="77"/>
                <a:cs typeface="Poppins" pitchFamily="2" charset="77"/>
              </a:defRPr>
            </a:lvl3pPr>
            <a:lvl4pPr>
              <a:defRPr sz="4000" b="0" i="0">
                <a:latin typeface="Poppins" pitchFamily="2" charset="77"/>
                <a:cs typeface="Poppins" pitchFamily="2" charset="77"/>
              </a:defRPr>
            </a:lvl4pPr>
            <a:lvl5pPr>
              <a:defRPr sz="4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.</a:t>
            </a:r>
            <a:endParaRPr lang="en-E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85FE7C-9100-5CC1-7C7F-A6A96064F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1155" y="2072093"/>
            <a:ext cx="1089690" cy="138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538ACA-5977-158C-E3B5-CC147A8F7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1155" y="4629223"/>
            <a:ext cx="1089690" cy="138573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9406274-EA0E-4333-7A5C-70282E424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CFF49AAE-C677-503A-FBF9-C3F0CD1F6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7532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F5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F1FC61-69CE-2169-11A8-75F37DE2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5421"/>
            <a:ext cx="247650" cy="6921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25C2F7-D0DF-3AFC-6BE4-8E2B09225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2136" y="2546626"/>
            <a:ext cx="6421299" cy="287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 err="1"/>
              <a:t>Alapealkiri</a:t>
            </a:r>
            <a:endParaRPr lang="en-E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20FB19-BBE0-96B0-0FDD-CAB7058A73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2136" y="2981324"/>
            <a:ext cx="9737725" cy="3418681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>
              <a:defRPr sz="2400" b="0" i="0">
                <a:latin typeface="Poppins" pitchFamily="2" charset="77"/>
                <a:cs typeface="Poppins" pitchFamily="2" charset="77"/>
              </a:defRPr>
            </a:lvl2pPr>
            <a:lvl3pPr>
              <a:defRPr sz="2400" b="0" i="0">
                <a:latin typeface="Poppins" pitchFamily="2" charset="77"/>
                <a:cs typeface="Poppins" pitchFamily="2" charset="77"/>
              </a:defRPr>
            </a:lvl3pPr>
            <a:lvl4pPr>
              <a:defRPr sz="2400" b="0" i="0">
                <a:latin typeface="Poppins" pitchFamily="2" charset="77"/>
                <a:cs typeface="Poppins" pitchFamily="2" charset="77"/>
              </a:defRPr>
            </a:lvl4pPr>
            <a:lvl5pPr>
              <a:defRPr sz="24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.</a:t>
            </a:r>
          </a:p>
          <a:p>
            <a:pPr lvl="0"/>
            <a:endParaRPr lang="en-E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A662DB-D23A-148F-D514-7EC663D9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98345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F28FB16-24C5-D112-5815-8E50231D6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71562F22-F11A-C029-00DA-8FBDD55C3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42523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Quot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138BB4-ACC8-A0E8-69A5-7D83BE1BE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139950"/>
            <a:ext cx="279400" cy="25781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52AB5C-7999-9A32-A720-AC31951587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043" y="2139950"/>
            <a:ext cx="5988878" cy="2578100"/>
          </a:xfrm>
        </p:spPr>
        <p:txBody>
          <a:bodyPr anchor="ctr">
            <a:noAutofit/>
          </a:bodyPr>
          <a:lstStyle>
            <a:lvl1pPr marL="0" indent="0">
              <a:buNone/>
              <a:defRPr sz="4000" b="0" i="0">
                <a:solidFill>
                  <a:srgbClr val="F5F3E9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.</a:t>
            </a:r>
            <a:endParaRPr lang="en-E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79E00-D9DE-2FA8-50C0-FE71D4E64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603672" y="810489"/>
            <a:ext cx="668347" cy="1009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8A0AAE-63E3-5FD2-0AA7-0ED2FFE203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1183451" y="810490"/>
            <a:ext cx="668347" cy="10090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BB75D4-7899-2378-7F5E-322420BEAF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6697413" y="5401541"/>
            <a:ext cx="668347" cy="1009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FA087F-189E-B058-0B60-5E15FDDFE7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9506421" y="4126345"/>
            <a:ext cx="668347" cy="100907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21EF7BC-3B79-1414-7C0C-A0E417B4C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8754" y="306442"/>
            <a:ext cx="1078182" cy="5083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osa</a:t>
            </a:r>
            <a:br>
              <a:rPr lang="en-GB" dirty="0"/>
            </a:br>
            <a:r>
              <a:rPr lang="en-GB" dirty="0" err="1"/>
              <a:t>nimetus</a:t>
            </a:r>
            <a:endParaRPr lang="en-EE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1CFA14E-793F-C586-8893-71F920836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2495" y="4880044"/>
            <a:ext cx="1078182" cy="5083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>
              <a:defRPr sz="1100" b="0" i="0">
                <a:latin typeface="Poppins" pitchFamily="2" charset="77"/>
                <a:cs typeface="Poppins" pitchFamily="2" charset="77"/>
              </a:defRPr>
            </a:lvl2pPr>
            <a:lvl3pPr>
              <a:defRPr sz="1100" b="0" i="0">
                <a:latin typeface="Poppins" pitchFamily="2" charset="77"/>
                <a:cs typeface="Poppins" pitchFamily="2" charset="77"/>
              </a:defRPr>
            </a:lvl3pPr>
            <a:lvl4pPr>
              <a:defRPr sz="1100" b="0" i="0">
                <a:latin typeface="Poppins" pitchFamily="2" charset="77"/>
                <a:cs typeface="Poppins" pitchFamily="2" charset="77"/>
              </a:defRPr>
            </a:lvl4pPr>
            <a:lvl5pPr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osa</a:t>
            </a:r>
            <a:br>
              <a:rPr lang="en-GB" dirty="0"/>
            </a:br>
            <a:r>
              <a:rPr lang="en-GB" dirty="0" err="1"/>
              <a:t>nimetus</a:t>
            </a:r>
            <a:endParaRPr lang="en-E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5AED8D-942F-5D49-650E-8F03F0E097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915" y="116168"/>
            <a:ext cx="588435" cy="43151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984261-C7FD-AB64-4D37-ED396E39D0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6265" y="122521"/>
            <a:ext cx="1484327" cy="5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">
    <p:bg>
      <p:bgPr>
        <a:solidFill>
          <a:srgbClr val="F5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F1FC61-69CE-2169-11A8-75F37DE2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5421"/>
            <a:ext cx="247650" cy="6921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25C2F7-D0DF-3AFC-6BE4-8E2B09225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2137" y="2546626"/>
            <a:ext cx="4241918" cy="287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01. </a:t>
            </a:r>
            <a:r>
              <a:rPr lang="en-GB" dirty="0" err="1"/>
              <a:t>Alapealkiri</a:t>
            </a:r>
            <a:endParaRPr lang="en-E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20FB19-BBE0-96B0-0FDD-CAB7058A73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2137" y="2981324"/>
            <a:ext cx="4241918" cy="3418682"/>
          </a:xfrm>
        </p:spPr>
        <p:txBody>
          <a:bodyPr>
            <a:normAutofit/>
          </a:bodyPr>
          <a:lstStyle>
            <a:lvl1pPr marL="342900" indent="-342900">
              <a:buClr>
                <a:srgbClr val="FCA963"/>
              </a:buClr>
              <a:buSzPct val="111000"/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>
              <a:defRPr sz="2400" b="0" i="0">
                <a:latin typeface="Poppins" pitchFamily="2" charset="77"/>
                <a:cs typeface="Poppins" pitchFamily="2" charset="77"/>
              </a:defRPr>
            </a:lvl2pPr>
            <a:lvl3pPr>
              <a:defRPr sz="2400" b="0" i="0">
                <a:latin typeface="Poppins" pitchFamily="2" charset="77"/>
                <a:cs typeface="Poppins" pitchFamily="2" charset="77"/>
              </a:defRPr>
            </a:lvl3pPr>
            <a:lvl4pPr>
              <a:defRPr sz="2400" b="0" i="0">
                <a:latin typeface="Poppins" pitchFamily="2" charset="77"/>
                <a:cs typeface="Poppins" pitchFamily="2" charset="77"/>
              </a:defRPr>
            </a:lvl4pPr>
            <a:lvl5pPr>
              <a:defRPr sz="24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.</a:t>
            </a:r>
          </a:p>
          <a:p>
            <a:pPr lvl="0"/>
            <a:endParaRPr lang="en-EE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45242D1-1A6A-3C62-56B6-DA19DF16B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982" y="2546626"/>
            <a:ext cx="4241918" cy="28733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01. </a:t>
            </a:r>
            <a:r>
              <a:rPr lang="en-GB" dirty="0" err="1"/>
              <a:t>Alapealkiri</a:t>
            </a:r>
            <a:endParaRPr lang="en-E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45BE099-E276-CADA-F4EC-9D68D3CD8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7982" y="2981324"/>
            <a:ext cx="4241918" cy="3418682"/>
          </a:xfrm>
        </p:spPr>
        <p:txBody>
          <a:bodyPr>
            <a:normAutofit/>
          </a:bodyPr>
          <a:lstStyle>
            <a:lvl1pPr marL="342900" indent="-342900">
              <a:buClr>
                <a:srgbClr val="FCA963"/>
              </a:buClr>
              <a:buSzPct val="111000"/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>
              <a:defRPr sz="2400" b="0" i="0">
                <a:latin typeface="Poppins" pitchFamily="2" charset="77"/>
                <a:cs typeface="Poppins" pitchFamily="2" charset="77"/>
              </a:defRPr>
            </a:lvl2pPr>
            <a:lvl3pPr>
              <a:defRPr sz="2400" b="0" i="0">
                <a:latin typeface="Poppins" pitchFamily="2" charset="77"/>
                <a:cs typeface="Poppins" pitchFamily="2" charset="77"/>
              </a:defRPr>
            </a:lvl3pPr>
            <a:lvl4pPr>
              <a:defRPr sz="2400" b="0" i="0">
                <a:latin typeface="Poppins" pitchFamily="2" charset="77"/>
                <a:cs typeface="Poppins" pitchFamily="2" charset="77"/>
              </a:defRPr>
            </a:lvl4pPr>
            <a:lvl5pPr>
              <a:defRPr sz="24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.</a:t>
            </a:r>
          </a:p>
          <a:p>
            <a:pPr lvl="0"/>
            <a:endParaRPr lang="en-E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102804B-67B9-F6CA-642C-3C702F61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98345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BF2388A-7692-42AF-0F09-F4F8E02B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/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38CAD6F4-00A0-87A9-92A5-8E0706C97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1703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4C75D-43AB-B52B-D3D2-58C688557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588" y="25654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F2B64-5E7B-3A54-7766-89A93088D4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0672" y="201959"/>
            <a:ext cx="1313907" cy="326330"/>
          </a:xfrm>
          <a:prstGeom prst="rect">
            <a:avLst/>
          </a:prstGeom>
        </p:spPr>
      </p:pic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950FA038-DEAD-8B56-3CC6-A3428E63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52E93BB-925C-31B3-7B7F-597994EE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029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D393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EE"/>
              <a:t>KLIIMANUTIKAS EESTI</a:t>
            </a:r>
            <a:endParaRPr lang="en-EE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2DCB7A3-87E1-D3F8-96B6-D13EB7F9B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57616"/>
            <a:ext cx="752929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Poppins" pitchFamily="2" charset="77"/>
                <a:cs typeface="Poppins" pitchFamily="2" charset="77"/>
              </a:defRPr>
            </a:lvl1pPr>
          </a:lstStyle>
          <a:p>
            <a:fld id="{5E0555E0-B6E1-5144-A883-459DE47D0BFE}" type="slidenum">
              <a:rPr lang="en-EE" smtClean="0"/>
              <a:pPr/>
              <a:t>‹#›</a:t>
            </a:fld>
            <a:endParaRPr lang="en-E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653C99-FB07-948D-6951-35BEEE03CAF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88915" y="116168"/>
            <a:ext cx="588435" cy="4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5" r:id="rId6"/>
    <p:sldLayoutId id="2147483661" r:id="rId7"/>
    <p:sldLayoutId id="2147483653" r:id="rId8"/>
    <p:sldLayoutId id="2147483662" r:id="rId9"/>
    <p:sldLayoutId id="2147483654" r:id="rId10"/>
    <p:sldLayoutId id="2147483663" r:id="rId11"/>
    <p:sldLayoutId id="2147483664" r:id="rId12"/>
    <p:sldLayoutId id="214748366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rgbClr val="3D3935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00" b="1" i="0" kern="1200">
          <a:solidFill>
            <a:srgbClr val="3D3935"/>
          </a:solidFill>
          <a:latin typeface="Poppins SemiBold" pitchFamily="2" charset="77"/>
          <a:ea typeface="+mn-ea"/>
          <a:cs typeface="Poppins SemiBold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935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rgbClr val="3D3935"/>
          </a:solidFill>
          <a:latin typeface="Poppins SemiBold" pitchFamily="2" charset="77"/>
          <a:ea typeface="+mn-ea"/>
          <a:cs typeface="Poppins SemiBold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935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3935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1616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801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pos="3999" userDrawn="1">
          <p15:clr>
            <a:srgbClr val="F26B43"/>
          </p15:clr>
        </p15:guide>
        <p15:guide id="9" orient="horz" pos="32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adaptest.ee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hyperlink" Target="https://7ys4zum5.sendsmaily.net/landing-pages/8efb7c5a-0bec-45a8-8be4-8065442c58d5/html/" TargetMode="External"/><Relationship Id="rId4" Type="http://schemas.openxmlformats.org/officeDocument/2006/relationships/hyperlink" Target="https://www.facebook.com/lifeadaptes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193E7DC-43CA-B605-17E4-0D77F07C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7" y="704903"/>
            <a:ext cx="10354681" cy="1325563"/>
          </a:xfrm>
        </p:spPr>
        <p:txBody>
          <a:bodyPr>
            <a:normAutofit/>
          </a:bodyPr>
          <a:lstStyle/>
          <a:p>
            <a:r>
              <a:rPr lang="et-EE" sz="4500" dirty="0"/>
              <a:t>Seminari ajakava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6A8C52E-894C-D093-2EBA-3A28135F3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57" y="1860699"/>
            <a:ext cx="9583837" cy="3968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t-EE" sz="2000" dirty="0">
              <a:effectLst/>
              <a:latin typeface="Poppins" panose="00000500000000000000" pitchFamily="2" charset="-70"/>
              <a:ea typeface="Aptos" panose="020B0004020202020204" pitchFamily="34" charset="0"/>
              <a:cs typeface="Poppins" panose="00000500000000000000" pitchFamily="2" charset="-70"/>
            </a:endParaRP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13:00 – 13:15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LIFE-SIP </a:t>
            </a:r>
            <a:r>
              <a:rPr lang="et-EE" sz="1800" dirty="0" err="1">
                <a:latin typeface="Poppins" panose="00000500000000000000" pitchFamily="2" charset="-70"/>
                <a:cs typeface="Poppins" panose="00000500000000000000" pitchFamily="2" charset="-70"/>
              </a:rPr>
              <a:t>AdaptEST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 projektist, Kai Rosin (Keskkonnaagentuur)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13:15 – 13:45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Aset leidnud kliimamuutustest Põhja-Euroopas ja Eestis, Hannes Keernik (Tartu Ülikooli kliimauuringute keskus)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13:45 – 14:15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Põhja-Euroopa ja Eesti tulevikukliima, Erko Jakobson (Tartu Ülikooli kliimauuringute keskus)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14:15 – 14:45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Sirutuspaus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14:45 – 15:15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Eesti rannikumere füüsikalise keskkonna kliimamuutused, Rivo Uiboupin (Tallinna Tehnikaülikooli meresüsteemide instituut)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15:15 – 15:45   </a:t>
            </a:r>
            <a:r>
              <a:rPr lang="et-EE" sz="1800" dirty="0" err="1">
                <a:latin typeface="Poppins" panose="00000500000000000000" pitchFamily="2" charset="-70"/>
                <a:cs typeface="Poppins" panose="00000500000000000000" pitchFamily="2" charset="-70"/>
              </a:rPr>
              <a:t>AdaptEst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 andmed ja Läänemere ökosüsteemi teenused, Mariliis Kõuts (Tallinna Tehnikaülikooli meresüsteemide instituut)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15:45 – 16:30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Arutelu </a:t>
            </a:r>
          </a:p>
          <a:p>
            <a:pPr marL="0" indent="0">
              <a:buNone/>
            </a:pPr>
            <a:r>
              <a:rPr lang="et-EE" sz="1800" b="1" dirty="0">
                <a:latin typeface="Poppins" panose="00000500000000000000" pitchFamily="2" charset="-70"/>
                <a:cs typeface="Poppins" panose="00000500000000000000" pitchFamily="2" charset="-70"/>
              </a:rPr>
              <a:t>16:30 – 17:00   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Huvilistele ringkäik </a:t>
            </a:r>
            <a:r>
              <a:rPr lang="et-EE" sz="1800" dirty="0" err="1">
                <a:latin typeface="Poppins" panose="00000500000000000000" pitchFamily="2" charset="-70"/>
                <a:cs typeface="Poppins" panose="00000500000000000000" pitchFamily="2" charset="-70"/>
              </a:rPr>
              <a:t>aeroloogiajaama</a:t>
            </a:r>
            <a:r>
              <a:rPr lang="et-EE" sz="1800" dirty="0">
                <a:latin typeface="Poppins" panose="00000500000000000000" pitchFamily="2" charset="-70"/>
                <a:cs typeface="Poppins" panose="00000500000000000000" pitchFamily="2" charset="-70"/>
              </a:rPr>
              <a:t> välialal 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62410BD-640F-76C0-EFC7-B112D385E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1</a:t>
            </a:fld>
            <a:endParaRPr lang="en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51B7DD4-43D5-AF9C-FE8A-DE671FACA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/>
              <a:t>KLIIMANUTIKAS EESTI</a:t>
            </a:r>
            <a:endParaRPr lang="en-EE" dirty="0"/>
          </a:p>
        </p:txBody>
      </p:sp>
      <p:pic>
        <p:nvPicPr>
          <p:cNvPr id="6" name="Pilt 5" descr="Home | Tartu Ülikool">
            <a:extLst>
              <a:ext uri="{FF2B5EF4-FFF2-40B4-BE49-F238E27FC236}">
                <a16:creationId xmlns:a16="http://schemas.microsoft.com/office/drawing/2014/main" id="{4C75052B-625F-7A9B-AE20-54DA3B18B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159" y="2979277"/>
            <a:ext cx="725158" cy="74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6" descr="Tallinn University of Technology - Wikipedia">
            <a:extLst>
              <a:ext uri="{FF2B5EF4-FFF2-40B4-BE49-F238E27FC236}">
                <a16:creationId xmlns:a16="http://schemas.microsoft.com/office/drawing/2014/main" id="{58E725DF-D31E-22BF-E1BD-87C8236D5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825" y="4585504"/>
            <a:ext cx="1037826" cy="82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B5973A-14B5-138F-43B6-F0797845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17" y="1520989"/>
            <a:ext cx="1861146" cy="7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4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6F29-50A9-58B1-941C-D95FA30D4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251005"/>
            <a:ext cx="7836189" cy="868947"/>
          </a:xfrm>
        </p:spPr>
        <p:txBody>
          <a:bodyPr>
            <a:normAutofit fontScale="90000"/>
          </a:bodyPr>
          <a:lstStyle/>
          <a:p>
            <a:r>
              <a:rPr lang="et-EE" dirty="0">
                <a:latin typeface="Poppins" panose="00000500000000000000" pitchFamily="2" charset="-70"/>
                <a:cs typeface="Poppins" panose="00000500000000000000" pitchFamily="2" charset="-70"/>
              </a:rPr>
              <a:t>LIFE-SIP </a:t>
            </a:r>
            <a:r>
              <a:rPr lang="et-EE" dirty="0" err="1">
                <a:latin typeface="Poppins" panose="00000500000000000000" pitchFamily="2" charset="-70"/>
                <a:cs typeface="Poppins" panose="00000500000000000000" pitchFamily="2" charset="-70"/>
              </a:rPr>
              <a:t>AdaptEST</a:t>
            </a:r>
            <a:r>
              <a:rPr lang="et-EE" dirty="0">
                <a:latin typeface="Poppins" panose="00000500000000000000" pitchFamily="2" charset="-70"/>
                <a:cs typeface="Poppins" panose="00000500000000000000" pitchFamily="2" charset="-70"/>
              </a:rPr>
              <a:t> projektist</a:t>
            </a:r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31AED-876B-76D2-C435-01F5E3A13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920" y="5212852"/>
            <a:ext cx="2779280" cy="342822"/>
          </a:xfrm>
        </p:spPr>
        <p:txBody>
          <a:bodyPr/>
          <a:lstStyle/>
          <a:p>
            <a:r>
              <a:rPr lang="et-EE" dirty="0"/>
              <a:t>Kai Rosin</a:t>
            </a:r>
          </a:p>
          <a:p>
            <a:r>
              <a:rPr lang="et-EE" dirty="0"/>
              <a:t>Keskkonnaagentuur</a:t>
            </a:r>
          </a:p>
          <a:p>
            <a:r>
              <a:rPr lang="et-EE" dirty="0"/>
              <a:t>25.09.2025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87844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4C8F729-507F-F6F4-F54F-9F677820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99" y="556733"/>
            <a:ext cx="10515600" cy="1325563"/>
          </a:xfrm>
        </p:spPr>
        <p:txBody>
          <a:bodyPr>
            <a:normAutofit/>
          </a:bodyPr>
          <a:lstStyle/>
          <a:p>
            <a:r>
              <a:rPr lang="et-EE" dirty="0"/>
              <a:t>LIFE-SIP </a:t>
            </a:r>
            <a:r>
              <a:rPr lang="et-EE" dirty="0" err="1"/>
              <a:t>AdaptEST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47EAA14-CB99-F3C5-5E47-496100D922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t-EE" sz="2400" b="1" dirty="0"/>
              <a:t>2032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AB91323-943A-68CF-7974-695A05CA6C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t-EE" sz="2400" b="1" dirty="0"/>
              <a:t>2023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DC6EC15-149A-07D6-DA84-5BDB598B0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3</a:t>
            </a:fld>
            <a:endParaRPr lang="en-EE" dirty="0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F98AD42-53D6-6E46-4B8B-06A2EE4A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/>
              <a:t>KLIIMANUTIKAS EESTI</a:t>
            </a:r>
            <a:endParaRPr lang="en-E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552F0-A9CA-F8D9-44CE-1EBE0B596272}"/>
              </a:ext>
            </a:extLst>
          </p:cNvPr>
          <p:cNvSpPr txBox="1"/>
          <p:nvPr/>
        </p:nvSpPr>
        <p:spPr>
          <a:xfrm>
            <a:off x="714499" y="1975280"/>
            <a:ext cx="98426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latin typeface="Poppins" panose="00000500000000000000" pitchFamily="2" charset="-70"/>
                <a:cs typeface="Poppins" panose="00000500000000000000" pitchFamily="2" charset="-70"/>
              </a:rPr>
              <a:t>Kliimamuutustega kohanemise tegevuste elluviimine Eestis</a:t>
            </a:r>
          </a:p>
          <a:p>
            <a:endParaRPr lang="et-EE" sz="1000" b="1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Kogueelarve: 18,8 MEUR</a:t>
            </a:r>
          </a:p>
          <a:p>
            <a:endParaRPr lang="et-EE" sz="10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Elluviijad: Kliimaministeerium + 16 partnerit = 9 tööpaketti</a:t>
            </a:r>
          </a:p>
          <a:p>
            <a:endParaRPr lang="et-EE" sz="10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Rahastaja: </a:t>
            </a:r>
            <a:r>
              <a:rPr lang="et-EE" sz="2000" dirty="0" err="1">
                <a:latin typeface="Poppins" panose="00000500000000000000" pitchFamily="2" charset="-70"/>
                <a:cs typeface="Poppins" panose="00000500000000000000" pitchFamily="2" charset="-70"/>
              </a:rPr>
              <a:t>European</a:t>
            </a:r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 Climate, </a:t>
            </a:r>
            <a:r>
              <a:rPr lang="et-EE" sz="2000" dirty="0" err="1">
                <a:latin typeface="Poppins" panose="00000500000000000000" pitchFamily="2" charset="-70"/>
                <a:cs typeface="Poppins" panose="00000500000000000000" pitchFamily="2" charset="-70"/>
              </a:rPr>
              <a:t>Infrastructure</a:t>
            </a:r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 and </a:t>
            </a:r>
            <a:r>
              <a:rPr lang="et-EE" sz="2000" dirty="0" err="1">
                <a:latin typeface="Poppins" panose="00000500000000000000" pitchFamily="2" charset="-70"/>
                <a:cs typeface="Poppins" panose="00000500000000000000" pitchFamily="2" charset="-70"/>
              </a:rPr>
              <a:t>Environment</a:t>
            </a:r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et-EE" sz="2000" dirty="0" err="1">
                <a:latin typeface="Poppins" panose="00000500000000000000" pitchFamily="2" charset="-70"/>
                <a:cs typeface="Poppins" panose="00000500000000000000" pitchFamily="2" charset="-70"/>
              </a:rPr>
              <a:t>Executive</a:t>
            </a:r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 Agency (CINEA)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86E50-52B0-47A8-D46F-A0DE302E2F9D}"/>
              </a:ext>
            </a:extLst>
          </p:cNvPr>
          <p:cNvSpPr txBox="1"/>
          <p:nvPr/>
        </p:nvSpPr>
        <p:spPr>
          <a:xfrm>
            <a:off x="2946470" y="6034736"/>
            <a:ext cx="193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Kliimaprojektsioonide </a:t>
            </a:r>
            <a:r>
              <a:rPr lang="et-EE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uuendamine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4DF36-1BD4-DD15-4D57-518CD817273D}"/>
              </a:ext>
            </a:extLst>
          </p:cNvPr>
          <p:cNvSpPr txBox="1"/>
          <p:nvPr/>
        </p:nvSpPr>
        <p:spPr>
          <a:xfrm>
            <a:off x="194427" y="5581852"/>
            <a:ext cx="203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Kliimamuutustest</a:t>
            </a:r>
            <a:r>
              <a:rPr lang="et-EE" sz="1200" b="1" i="0" dirty="0">
                <a:solidFill>
                  <a:srgbClr val="545146"/>
                </a:solidFill>
                <a:effectLst/>
                <a:latin typeface="Raleway" pitchFamily="2" charset="-70"/>
              </a:rPr>
              <a:t> </a:t>
            </a:r>
            <a:r>
              <a:rPr lang="et-EE" sz="1200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mõjutatud </a:t>
            </a:r>
            <a:r>
              <a:rPr lang="et-EE" sz="1200" b="1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veekogude </a:t>
            </a:r>
            <a:r>
              <a:rPr lang="et-EE" sz="1200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kaardistamine ja meetmete väljatöötamine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7695D-C6B2-9BCE-A557-AF2731F9A453}"/>
              </a:ext>
            </a:extLst>
          </p:cNvPr>
          <p:cNvSpPr txBox="1"/>
          <p:nvPr/>
        </p:nvSpPr>
        <p:spPr>
          <a:xfrm>
            <a:off x="7224852" y="5850070"/>
            <a:ext cx="203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Vee</a:t>
            </a:r>
            <a:r>
              <a:rPr lang="et-EE" sz="1200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et-EE" sz="1200" b="1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taaskasutus</a:t>
            </a:r>
            <a:r>
              <a:rPr lang="et-EE" sz="1200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strateegia koostamine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31930-5D23-B3D9-9B74-B0025235A273}"/>
              </a:ext>
            </a:extLst>
          </p:cNvPr>
          <p:cNvSpPr txBox="1"/>
          <p:nvPr/>
        </p:nvSpPr>
        <p:spPr>
          <a:xfrm>
            <a:off x="5019965" y="5074020"/>
            <a:ext cx="203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Tervete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,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kohanemisvõimeliste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ja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mitmekesiste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b="1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metsade</a:t>
            </a:r>
            <a:r>
              <a:rPr lang="fi-FI" sz="1200" b="1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tagamine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muutuvas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kliimas</a:t>
            </a:r>
            <a:endParaRPr lang="fi-FI" sz="1200" i="0" dirty="0">
              <a:solidFill>
                <a:srgbClr val="545146"/>
              </a:solidFill>
              <a:effectLst/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892B0-3E45-8056-3956-C331F82B5062}"/>
              </a:ext>
            </a:extLst>
          </p:cNvPr>
          <p:cNvSpPr txBox="1"/>
          <p:nvPr/>
        </p:nvSpPr>
        <p:spPr>
          <a:xfrm>
            <a:off x="10329144" y="5342239"/>
            <a:ext cx="203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Muutuvas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kliimas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b="1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kalavarude</a:t>
            </a:r>
            <a:r>
              <a:rPr lang="fi-FI" sz="1200" b="1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jätkusuutlikkuse</a:t>
            </a:r>
            <a:r>
              <a:rPr lang="fi-FI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  <a:r>
              <a:rPr lang="fi-FI" sz="1200" i="0" dirty="0" err="1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tagamine</a:t>
            </a:r>
            <a:endParaRPr lang="fi-FI" sz="1200" i="0" dirty="0">
              <a:solidFill>
                <a:srgbClr val="545146"/>
              </a:solidFill>
              <a:effectLst/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18952-E182-FEAC-3B10-DBED5E5A121D}"/>
              </a:ext>
            </a:extLst>
          </p:cNvPr>
          <p:cNvSpPr txBox="1"/>
          <p:nvPr/>
        </p:nvSpPr>
        <p:spPr>
          <a:xfrm>
            <a:off x="9227756" y="6220155"/>
            <a:ext cx="203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Alam-Pedja</a:t>
            </a:r>
            <a:r>
              <a:rPr lang="et-EE" sz="1200" i="0" dirty="0">
                <a:solidFill>
                  <a:srgbClr val="545146"/>
                </a:solidFill>
                <a:effectLst/>
                <a:latin typeface="Poppins" panose="00000500000000000000" pitchFamily="2" charset="-70"/>
                <a:cs typeface="Poppins" panose="00000500000000000000" pitchFamily="2" charset="-70"/>
              </a:rPr>
              <a:t> terviklik planeerimine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63331-A30D-349A-3D49-0F52656F3DBE}"/>
              </a:ext>
            </a:extLst>
          </p:cNvPr>
          <p:cNvSpPr txBox="1"/>
          <p:nvPr/>
        </p:nvSpPr>
        <p:spPr>
          <a:xfrm>
            <a:off x="5068541" y="6173236"/>
            <a:ext cx="203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Seire-, teabe- ja tugisüsteemide </a:t>
            </a:r>
            <a:r>
              <a:rPr lang="et-EE" sz="1200" dirty="0">
                <a:solidFill>
                  <a:srgbClr val="54514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arendamine</a:t>
            </a:r>
            <a:endParaRPr lang="et-EE" sz="1200" i="0" dirty="0">
              <a:solidFill>
                <a:srgbClr val="545146"/>
              </a:solidFill>
              <a:effectLst/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0E9BA0C-637D-0D07-8B06-7CDF1E96905D}"/>
              </a:ext>
            </a:extLst>
          </p:cNvPr>
          <p:cNvSpPr/>
          <p:nvPr/>
        </p:nvSpPr>
        <p:spPr>
          <a:xfrm>
            <a:off x="2788829" y="5775230"/>
            <a:ext cx="2231136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738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756F169-90F6-0D53-1CE2-69333E80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04"/>
            <a:ext cx="10515600" cy="1325563"/>
          </a:xfrm>
        </p:spPr>
        <p:txBody>
          <a:bodyPr/>
          <a:lstStyle/>
          <a:p>
            <a:r>
              <a:rPr lang="et-EE" dirty="0"/>
              <a:t>LIFE-SIP </a:t>
            </a:r>
            <a:r>
              <a:rPr lang="et-EE" dirty="0" err="1"/>
              <a:t>AdaptEST</a:t>
            </a:r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1EF0B7D-0D33-270B-1F50-DD305F3E2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4</a:t>
            </a:fld>
            <a:endParaRPr lang="en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BB12DF3-E561-669C-97B4-4E15ACA5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/>
              <a:t>KLIIMANUTIKAS EESTI</a:t>
            </a:r>
            <a:endParaRPr lang="en-EE" dirty="0"/>
          </a:p>
        </p:txBody>
      </p:sp>
      <p:graphicFrame>
        <p:nvGraphicFramePr>
          <p:cNvPr id="3" name="Skemaatiline diagramm 2">
            <a:extLst>
              <a:ext uri="{FF2B5EF4-FFF2-40B4-BE49-F238E27FC236}">
                <a16:creationId xmlns:a16="http://schemas.microsoft.com/office/drawing/2014/main" id="{CDFE8A47-C3DC-DE78-4D46-13E51864D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581033"/>
              </p:ext>
            </p:extLst>
          </p:nvPr>
        </p:nvGraphicFramePr>
        <p:xfrm>
          <a:off x="3521209" y="1871226"/>
          <a:ext cx="5734962" cy="393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411714-647E-91A6-BA4C-0ED38BA20808}"/>
              </a:ext>
            </a:extLst>
          </p:cNvPr>
          <p:cNvSpPr txBox="1"/>
          <p:nvPr/>
        </p:nvSpPr>
        <p:spPr>
          <a:xfrm>
            <a:off x="2502720" y="237131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err="1">
                <a:latin typeface="Poppins" panose="00000500000000000000" pitchFamily="2" charset="-70"/>
                <a:cs typeface="Poppins" panose="00000500000000000000" pitchFamily="2" charset="-70"/>
              </a:rPr>
              <a:t>Üldkoordinaator</a:t>
            </a:r>
            <a:endParaRPr lang="et-EE" sz="2000" dirty="0"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35DC0-EE50-1B09-4B65-1677811D9ED5}"/>
              </a:ext>
            </a:extLst>
          </p:cNvPr>
          <p:cNvSpPr txBox="1"/>
          <p:nvPr/>
        </p:nvSpPr>
        <p:spPr>
          <a:xfrm>
            <a:off x="8391102" y="2063540"/>
            <a:ext cx="296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Projektijuhtimine, kommunikatsioon, </a:t>
            </a:r>
          </a:p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finants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F85DB-9B94-D328-D24B-82D0605CBFFD}"/>
              </a:ext>
            </a:extLst>
          </p:cNvPr>
          <p:cNvSpPr txBox="1"/>
          <p:nvPr/>
        </p:nvSpPr>
        <p:spPr>
          <a:xfrm>
            <a:off x="2502720" y="3413930"/>
            <a:ext cx="2419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Partnerid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AA42-580E-A1F2-4904-F001CB6D3B95}"/>
              </a:ext>
            </a:extLst>
          </p:cNvPr>
          <p:cNvSpPr txBox="1"/>
          <p:nvPr/>
        </p:nvSpPr>
        <p:spPr>
          <a:xfrm>
            <a:off x="2502720" y="460929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Partnerid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A880D-A12A-74C7-BCA7-D78F39A35EFC}"/>
              </a:ext>
            </a:extLst>
          </p:cNvPr>
          <p:cNvSpPr txBox="1"/>
          <p:nvPr/>
        </p:nvSpPr>
        <p:spPr>
          <a:xfrm>
            <a:off x="4355408" y="5968063"/>
            <a:ext cx="503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Poppins" panose="00000500000000000000" pitchFamily="2" charset="-70"/>
                <a:cs typeface="Poppins" panose="00000500000000000000" pitchFamily="2" charset="-70"/>
              </a:rPr>
              <a:t>*Päästeamet on kaasatud kavatsuskirjaga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36DB2-67C2-B021-CD5A-F0633606A59B}"/>
              </a:ext>
            </a:extLst>
          </p:cNvPr>
          <p:cNvSpPr txBox="1"/>
          <p:nvPr/>
        </p:nvSpPr>
        <p:spPr>
          <a:xfrm>
            <a:off x="8391102" y="3260042"/>
            <a:ext cx="3681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Tööpakettide (9) koordineerimine</a:t>
            </a:r>
          </a:p>
        </p:txBody>
      </p:sp>
    </p:spTree>
    <p:extLst>
      <p:ext uri="{BB962C8B-B14F-4D97-AF65-F5344CB8AC3E}">
        <p14:creationId xmlns:p14="http://schemas.microsoft.com/office/powerpoint/2010/main" val="90761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FBF33D47-C316-0F57-EAA4-5FC9B590BB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527091" y="1787581"/>
            <a:ext cx="5114273" cy="4794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43CE4FF-3A93-3552-0F43-19506F84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135" y="2744788"/>
            <a:ext cx="9737725" cy="341868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t-EE" sz="2600" b="1" dirty="0">
                <a:latin typeface="Poppins" panose="00000500000000000000" pitchFamily="2" charset="-70"/>
                <a:cs typeface="Poppins" panose="00000500000000000000" pitchFamily="2" charset="-70"/>
              </a:rPr>
              <a:t>Tööpaketi peamine eesmärk</a:t>
            </a:r>
            <a:r>
              <a:rPr lang="et-EE" sz="2600" dirty="0">
                <a:latin typeface="Poppins" panose="00000500000000000000" pitchFamily="2" charset="-70"/>
                <a:cs typeface="Poppins" panose="00000500000000000000" pitchFamily="2" charset="-70"/>
              </a:rPr>
              <a:t> on Eestit puudutavate kliimaprojektsioonide kaasajastamine, et pakkuda sisendit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t-EE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t-EE" sz="2600" dirty="0">
                <a:latin typeface="Poppins" panose="00000500000000000000" pitchFamily="2" charset="-70"/>
                <a:cs typeface="Poppins" panose="00000500000000000000" pitchFamily="2" charset="-70"/>
              </a:rPr>
              <a:t>kohanemise meetmete planeerimisele erinevates sektorites, nagu veemajandus, metsandus, põllumajandus, kalandus, energia, transport ja tervis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t-EE" sz="26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t-EE" sz="2600" dirty="0">
                <a:latin typeface="Poppins" panose="00000500000000000000" pitchFamily="2" charset="-70"/>
                <a:cs typeface="Poppins" panose="00000500000000000000" pitchFamily="2" charset="-70"/>
              </a:rPr>
              <a:t>kliimateenuste väljatöötamiseks (nt kliimaatlas)</a:t>
            </a:r>
          </a:p>
          <a:p>
            <a:endParaRPr lang="et-EE" dirty="0"/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9B8362F3-91D0-4AAA-4069-05408528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021" y="983456"/>
            <a:ext cx="9928322" cy="1325563"/>
          </a:xfrm>
        </p:spPr>
        <p:txBody>
          <a:bodyPr>
            <a:normAutofit fontScale="90000"/>
          </a:bodyPr>
          <a:lstStyle/>
          <a:p>
            <a:r>
              <a:rPr lang="et-EE" dirty="0"/>
              <a:t>TP8 – kliimaprojektsioonide uuendamine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F36529F-0104-160F-959B-7FEB86499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5</a:t>
            </a:fld>
            <a:endParaRPr lang="en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6A5B1AE3-51C6-D252-8A8D-6BD94EF5B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22890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96BD6A6-AD8C-BB2D-8D24-BC6EC71C0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48129"/>
            <a:ext cx="10441329" cy="31257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t-EE" sz="2000" b="1" dirty="0">
                <a:latin typeface="Poppins" panose="00000500000000000000" pitchFamily="2" charset="-70"/>
                <a:cs typeface="Poppins" panose="00000500000000000000" pitchFamily="2" charset="-70"/>
              </a:rPr>
              <a:t>Atmosfääri kliimaprojektsioonide koostamine (2023-2027)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Valmib ülevaade Eesti mineviku ja tuleviku kliimast aastani 2100 koos kokkuvõtte ja soovitustega poliitikakujundajatele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t-EE" sz="2000" dirty="0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t-EE" sz="2000" b="1" dirty="0">
                <a:latin typeface="Poppins" panose="00000500000000000000" pitchFamily="2" charset="-70"/>
                <a:cs typeface="Poppins" panose="00000500000000000000" pitchFamily="2" charset="-70"/>
              </a:rPr>
              <a:t>Merekeskkonna kliimaprojektsioonide koostamine (2023-2027)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t-EE" sz="2000" dirty="0">
                <a:latin typeface="Poppins" panose="00000500000000000000" pitchFamily="2" charset="-70"/>
                <a:cs typeface="Poppins" panose="00000500000000000000" pitchFamily="2" charset="-70"/>
              </a:rPr>
              <a:t>Valmib ülevaade Eesti mineviku ja tuleviku merekliimast aastani 2100 koos kokkuvõtte ja soovitustega poliitikakujundajatele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t-EE" sz="2000" dirty="0"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382AC367-4585-77E3-0E4F-51891D4F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566"/>
            <a:ext cx="10515600" cy="1325563"/>
          </a:xfrm>
        </p:spPr>
        <p:txBody>
          <a:bodyPr>
            <a:normAutofit/>
          </a:bodyPr>
          <a:lstStyle/>
          <a:p>
            <a:r>
              <a:rPr lang="et-EE" sz="4500" dirty="0"/>
              <a:t>TP8 – põhitegevused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781600B-EDD7-034B-14A8-67130B1B2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6</a:t>
            </a:fld>
            <a:endParaRPr lang="en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A3A16C20-B014-9988-AE72-7DFB98232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/>
              <a:t>KLIIMANUTIKAS EESTI</a:t>
            </a:r>
            <a:endParaRPr lang="en-E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65A1B4-9624-69D0-75CA-FCE9C2F9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28" y="5515435"/>
            <a:ext cx="2900008" cy="11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 descr="Home | Tartu Ülikool">
            <a:extLst>
              <a:ext uri="{FF2B5EF4-FFF2-40B4-BE49-F238E27FC236}">
                <a16:creationId xmlns:a16="http://schemas.microsoft.com/office/drawing/2014/main" id="{54421380-0BEB-A0B2-50BB-E087DE716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5" y="5672501"/>
            <a:ext cx="952470" cy="9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lt 9" descr="Tallinn University of Technology - Wikipedia">
            <a:extLst>
              <a:ext uri="{FF2B5EF4-FFF2-40B4-BE49-F238E27FC236}">
                <a16:creationId xmlns:a16="http://schemas.microsoft.com/office/drawing/2014/main" id="{F1CCAC7B-E6F3-4C9A-A954-0CF78CFDD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82" y="5582195"/>
            <a:ext cx="1350493" cy="1068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27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96BD6A6-AD8C-BB2D-8D24-BC6EC71C0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136" y="2158548"/>
            <a:ext cx="9737725" cy="277338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t-EE" sz="3200" dirty="0">
                <a:latin typeface="Poppins" panose="00000500000000000000" pitchFamily="2" charset="-70"/>
                <a:cs typeface="Poppins" panose="00000500000000000000" pitchFamily="2" charset="-70"/>
              </a:rPr>
              <a:t>Projekti tulemuste levitamine erinevatele sihtrühmadele (konverentsid, kohtumised kasutajatega, seminarid) (2023–2032)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t-EE" sz="3200" dirty="0">
                <a:latin typeface="Poppins" panose="00000500000000000000" pitchFamily="2" charset="-70"/>
                <a:cs typeface="Poppins" panose="00000500000000000000" pitchFamily="2" charset="-70"/>
              </a:rPr>
              <a:t>Trükiste ja õppematerjalide koostamine ja levitamine (</a:t>
            </a:r>
            <a:r>
              <a:rPr lang="et-EE" sz="3200" dirty="0" err="1">
                <a:latin typeface="Poppins" panose="00000500000000000000" pitchFamily="2" charset="-70"/>
                <a:cs typeface="Poppins" panose="00000500000000000000" pitchFamily="2" charset="-70"/>
              </a:rPr>
              <a:t>postrid</a:t>
            </a:r>
            <a:r>
              <a:rPr lang="et-EE" sz="3200" dirty="0">
                <a:latin typeface="Poppins" panose="00000500000000000000" pitchFamily="2" charset="-70"/>
                <a:cs typeface="Poppins" panose="00000500000000000000" pitchFamily="2" charset="-70"/>
              </a:rPr>
              <a:t>, minutiloengud, materjalid erinevatele sihtgruppidele) (2025-2032)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t-EE" sz="3200" dirty="0">
                <a:latin typeface="Poppins" panose="00000500000000000000" pitchFamily="2" charset="-70"/>
                <a:cs typeface="Poppins" panose="00000500000000000000" pitchFamily="2" charset="-70"/>
              </a:rPr>
              <a:t>Ohtliku ilma ja kliimamuutuste teemalise näituse avamine ja õppelaagrite läbiviimine (2025–2027)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382AC367-4585-77E3-0E4F-51891D4F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136" y="832985"/>
            <a:ext cx="10515600" cy="1325563"/>
          </a:xfrm>
        </p:spPr>
        <p:txBody>
          <a:bodyPr>
            <a:normAutofit/>
          </a:bodyPr>
          <a:lstStyle/>
          <a:p>
            <a:r>
              <a:rPr lang="et-EE" sz="4500" dirty="0"/>
              <a:t>TP8 – teavitustegevused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781600B-EDD7-034B-14A8-67130B1B2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7</a:t>
            </a:fld>
            <a:endParaRPr lang="en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A3A16C20-B014-9988-AE72-7DFB98232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 dirty="0"/>
              <a:t>KLIIMANUTIKAS EESTI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65A1B4-9624-69D0-75CA-FCE9C2F9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21" y="4980629"/>
            <a:ext cx="2900008" cy="11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 descr="Home | Tartu Ülikool">
            <a:extLst>
              <a:ext uri="{FF2B5EF4-FFF2-40B4-BE49-F238E27FC236}">
                <a16:creationId xmlns:a16="http://schemas.microsoft.com/office/drawing/2014/main" id="{54421380-0BEB-A0B2-50BB-E087DE716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21" y="5137650"/>
            <a:ext cx="952470" cy="9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lt 9" descr="Tallinn University of Technology - Wikipedia">
            <a:extLst>
              <a:ext uri="{FF2B5EF4-FFF2-40B4-BE49-F238E27FC236}">
                <a16:creationId xmlns:a16="http://schemas.microsoft.com/office/drawing/2014/main" id="{F1CCAC7B-E6F3-4C9A-A954-0CF78CFDD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93" y="5092498"/>
            <a:ext cx="1350493" cy="106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Loodusmuuseum kutsub Vanalinnapäevadel märkama linnaloodust">
            <a:extLst>
              <a:ext uri="{FF2B5EF4-FFF2-40B4-BE49-F238E27FC236}">
                <a16:creationId xmlns:a16="http://schemas.microsoft.com/office/drawing/2014/main" id="{3479EED0-4648-8A6A-94A1-6A916FD5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884" y="4485185"/>
            <a:ext cx="1274273" cy="207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6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D68248B-AFC4-A11E-16A6-408B7B74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256"/>
            <a:ext cx="4952606" cy="1325563"/>
          </a:xfrm>
        </p:spPr>
        <p:txBody>
          <a:bodyPr/>
          <a:lstStyle/>
          <a:p>
            <a:r>
              <a:rPr lang="et-EE" dirty="0"/>
              <a:t>Rohkem infot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D2D9D4-7BA1-38C6-2C9F-51949C9E00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640" y="2781759"/>
            <a:ext cx="4378030" cy="291051"/>
          </a:xfrm>
        </p:spPr>
        <p:txBody>
          <a:bodyPr/>
          <a:lstStyle/>
          <a:p>
            <a:r>
              <a:rPr lang="et-E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https://lifeadaptest.ee</a:t>
            </a:r>
            <a:endParaRPr lang="et-EE" b="1" dirty="0"/>
          </a:p>
          <a:p>
            <a:endParaRPr lang="et-EE" dirty="0"/>
          </a:p>
          <a:p>
            <a:r>
              <a:rPr lang="et-EE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et-EE" b="1" dirty="0"/>
          </a:p>
          <a:p>
            <a:endParaRPr lang="et-EE" dirty="0"/>
          </a:p>
          <a:p>
            <a:r>
              <a:rPr lang="et-EE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Liitu LIFE-SIP </a:t>
            </a:r>
            <a:r>
              <a:rPr lang="et-EE" b="1" u="sng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AdaptEST</a:t>
            </a:r>
            <a:r>
              <a:rPr lang="et-EE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uudiskirjaga!</a:t>
            </a:r>
            <a:endParaRPr lang="et-EE" b="1" dirty="0"/>
          </a:p>
          <a:p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0B01028-9094-BD95-B643-ACA8D8683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900" y="6400006"/>
            <a:ext cx="7529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555E0-B6E1-5144-A883-459DE47D0BFE}" type="slidenum">
              <a:rPr lang="en-EE" smtClean="0"/>
              <a:pPr>
                <a:spcAft>
                  <a:spcPts val="600"/>
                </a:spcAft>
              </a:pPr>
              <a:t>8</a:t>
            </a:fld>
            <a:endParaRPr lang="en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640D844E-CDCB-F96A-FF34-CAE0245F6DF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903029" y="182562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EE"/>
              <a:t>KLIIMANUTIKAS EESTI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56A0239F-FB9A-A25B-1E7D-7C3D4EBE8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461" y="2272653"/>
            <a:ext cx="5747240" cy="4402785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AB2FE40-0CE2-CE15-7F65-E7B7161EB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130" y="513952"/>
            <a:ext cx="5931205" cy="42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8DE5D3E7-A5A1-36F9-945D-C590E9F3E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Kohaneme nutikalt!</a:t>
            </a:r>
          </a:p>
        </p:txBody>
      </p:sp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2B4C1738-D88C-E3D4-6100-417D97349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555E0-B6E1-5144-A883-459DE47D0BFE}" type="slidenum">
              <a:rPr lang="en-EE" smtClean="0"/>
              <a:pPr/>
              <a:t>9</a:t>
            </a:fld>
            <a:endParaRPr lang="en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70461B7-4F2C-3D3E-55D5-30F0C9294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EE"/>
              <a:t>KLIIMANUTIKAS EESTI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901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Helebee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ptEst" id="{E0446018-0848-4047-8B3A-B8D80B8EEED4}" vid="{98D54D39-7E55-6049-8433-638826781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d8a888-6d0c-46a1-9992-4211f6a9b7d6">
      <Terms xmlns="http://schemas.microsoft.com/office/infopath/2007/PartnerControls"/>
    </lcf76f155ced4ddcb4097134ff3c332f>
    <TaxCatchAll xmlns="fc932239-09ff-4c51-9a18-9fb39fe284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0782B00B07B34CA3F8F956509CB53F" ma:contentTypeVersion="15" ma:contentTypeDescription="Create a new document." ma:contentTypeScope="" ma:versionID="7b8d02fb469e85e7773d00505440d1b3">
  <xsd:schema xmlns:xsd="http://www.w3.org/2001/XMLSchema" xmlns:xs="http://www.w3.org/2001/XMLSchema" xmlns:p="http://schemas.microsoft.com/office/2006/metadata/properties" xmlns:ns2="3ed8a888-6d0c-46a1-9992-4211f6a9b7d6" xmlns:ns3="fc932239-09ff-4c51-9a18-9fb39fe284e6" targetNamespace="http://schemas.microsoft.com/office/2006/metadata/properties" ma:root="true" ma:fieldsID="b2f500e01f0e3f215a5096c40230695a" ns2:_="" ns3:_="">
    <xsd:import namespace="3ed8a888-6d0c-46a1-9992-4211f6a9b7d6"/>
    <xsd:import namespace="fc932239-09ff-4c51-9a18-9fb39fe284e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a888-6d0c-46a1-9992-4211f6a9b7d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d040227-3b06-4173-ae46-9604ed6ae5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32239-09ff-4c51-9a18-9fb39fe284e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996997-57cf-4f07-9a69-26962aa00347}" ma:internalName="TaxCatchAll" ma:showField="CatchAllData" ma:web="fc932239-09ff-4c51-9a18-9fb39fe284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C2E79-9008-409C-AD87-E9EF200DB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CEE39-DE54-4183-8E10-E9EA3E3D942E}">
  <ds:schemaRefs>
    <ds:schemaRef ds:uri="http://schemas.microsoft.com/office/2006/documentManagement/types"/>
    <ds:schemaRef ds:uri="http://purl.org/dc/elements/1.1/"/>
    <ds:schemaRef ds:uri="http://purl.org/dc/terms/"/>
    <ds:schemaRef ds:uri="3ed8a888-6d0c-46a1-9992-4211f6a9b7d6"/>
    <ds:schemaRef ds:uri="http://purl.org/dc/dcmitype/"/>
    <ds:schemaRef ds:uri="http://schemas.microsoft.com/office/2006/metadata/properties"/>
    <ds:schemaRef ds:uri="fc932239-09ff-4c51-9a18-9fb39fe284e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79692A-5CFB-48A2-8C95-38930928D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8a888-6d0c-46a1-9992-4211f6a9b7d6"/>
    <ds:schemaRef ds:uri="fc932239-09ff-4c51-9a18-9fb39fe284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AdaptEst_template (4)</Template>
  <TotalTime>1252</TotalTime>
  <Words>567</Words>
  <Application>Microsoft Office PowerPoint</Application>
  <PresentationFormat>Laiekraan</PresentationFormat>
  <Paragraphs>128</Paragraphs>
  <Slides>9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10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Schoolbook</vt:lpstr>
      <vt:lpstr>Courier New</vt:lpstr>
      <vt:lpstr>Poppins</vt:lpstr>
      <vt:lpstr>Poppins Light</vt:lpstr>
      <vt:lpstr>Poppins Medium</vt:lpstr>
      <vt:lpstr>Poppins SemiBold</vt:lpstr>
      <vt:lpstr>Raleway</vt:lpstr>
      <vt:lpstr>Source Serif 4 Black</vt:lpstr>
      <vt:lpstr>Office'i kujundus</vt:lpstr>
      <vt:lpstr>Seminari ajakava</vt:lpstr>
      <vt:lpstr>LIFE-SIP AdaptEST projektist</vt:lpstr>
      <vt:lpstr>LIFE-SIP AdaptEST</vt:lpstr>
      <vt:lpstr>LIFE-SIP AdaptEST</vt:lpstr>
      <vt:lpstr>TP8 – kliimaprojektsioonide uuendamine</vt:lpstr>
      <vt:lpstr>TP8 – põhitegevused</vt:lpstr>
      <vt:lpstr>TP8 – teavitustegevused</vt:lpstr>
      <vt:lpstr>Rohkem infot</vt:lpstr>
      <vt:lpstr>PowerPointi esitlus</vt:lpstr>
    </vt:vector>
  </TitlesOfParts>
  <Company>KeMIT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Gady Künnapuu</dc:creator>
  <cp:lastModifiedBy>Kai Rosin</cp:lastModifiedBy>
  <cp:revision>54</cp:revision>
  <cp:lastPrinted>2025-09-25T09:26:04Z</cp:lastPrinted>
  <dcterms:created xsi:type="dcterms:W3CDTF">2023-11-13T07:55:33Z</dcterms:created>
  <dcterms:modified xsi:type="dcterms:W3CDTF">2025-09-25T09:28:23Z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0x0101002C0782B00B07B34CA3F8F956509CB53F</vt:lpwstr>
  </property>
</Properties>
</file>